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4"/>
  </p:notesMasterIdLst>
  <p:handoutMasterIdLst>
    <p:handoutMasterId r:id="rId25"/>
  </p:handoutMasterIdLst>
  <p:sldIdLst>
    <p:sldId id="256" r:id="rId2"/>
    <p:sldId id="257" r:id="rId3"/>
    <p:sldId id="258" r:id="rId4"/>
    <p:sldId id="279" r:id="rId5"/>
    <p:sldId id="260" r:id="rId6"/>
    <p:sldId id="261" r:id="rId7"/>
    <p:sldId id="262" r:id="rId8"/>
    <p:sldId id="274" r:id="rId9"/>
    <p:sldId id="265" r:id="rId10"/>
    <p:sldId id="263" r:id="rId11"/>
    <p:sldId id="264" r:id="rId12"/>
    <p:sldId id="267" r:id="rId13"/>
    <p:sldId id="268" r:id="rId14"/>
    <p:sldId id="275" r:id="rId15"/>
    <p:sldId id="269" r:id="rId16"/>
    <p:sldId id="270" r:id="rId17"/>
    <p:sldId id="271" r:id="rId18"/>
    <p:sldId id="272" r:id="rId19"/>
    <p:sldId id="278" r:id="rId20"/>
    <p:sldId id="273" r:id="rId21"/>
    <p:sldId id="276" r:id="rId22"/>
    <p:sldId id="277"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m Erika" initials="LE" lastIdx="0" clrIdx="0">
    <p:extLst>
      <p:ext uri="{19B8F6BF-5375-455C-9EA6-DF929625EA0E}">
        <p15:presenceInfo xmlns:p15="http://schemas.microsoft.com/office/powerpoint/2012/main" userId="Liem Er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7" autoAdjust="0"/>
  </p:normalViewPr>
  <p:slideViewPr>
    <p:cSldViewPr snapToGrid="0">
      <p:cViewPr varScale="1">
        <p:scale>
          <a:sx n="83" d="100"/>
          <a:sy n="83" d="100"/>
        </p:scale>
        <p:origin x="658" y="67"/>
      </p:cViewPr>
      <p:guideLst/>
    </p:cSldViewPr>
  </p:slideViewPr>
  <p:outlineViewPr>
    <p:cViewPr>
      <p:scale>
        <a:sx n="33" d="100"/>
        <a:sy n="33" d="100"/>
      </p:scale>
      <p:origin x="0" y="-197"/>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7FBB4133-AEFF-4305-8D2A-94EE4DED0F6A}" type="datetimeFigureOut">
              <a:rPr lang="de-CH" smtClean="0"/>
              <a:t>25.11.2022</a:t>
            </a:fld>
            <a:endParaRPr lang="de-CH"/>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DF638D-2CC5-4E1F-A32D-39D5908067D5}" type="slidenum">
              <a:rPr lang="de-CH" smtClean="0"/>
              <a:t>‹Nr.›</a:t>
            </a:fld>
            <a:endParaRPr lang="de-CH"/>
          </a:p>
        </p:txBody>
      </p:sp>
    </p:spTree>
    <p:extLst>
      <p:ext uri="{BB962C8B-B14F-4D97-AF65-F5344CB8AC3E}">
        <p14:creationId xmlns:p14="http://schemas.microsoft.com/office/powerpoint/2010/main" val="1451767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C023135-5C1F-4FFF-9A1F-BA9395BF5BC7}" type="datetimeFigureOut">
              <a:rPr lang="de-CH" smtClean="0"/>
              <a:t>25.11.2022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47BBA-F417-46AE-ACED-E0D768B11592}" type="slidenum">
              <a:rPr lang="de-CH" smtClean="0"/>
              <a:t>‹Nr.›</a:t>
            </a:fld>
            <a:endParaRPr lang="de-CH"/>
          </a:p>
        </p:txBody>
      </p:sp>
    </p:spTree>
    <p:extLst>
      <p:ext uri="{BB962C8B-B14F-4D97-AF65-F5344CB8AC3E}">
        <p14:creationId xmlns:p14="http://schemas.microsoft.com/office/powerpoint/2010/main" val="412718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1</a:t>
            </a:fld>
            <a:endParaRPr lang="de-CH"/>
          </a:p>
        </p:txBody>
      </p:sp>
    </p:spTree>
    <p:extLst>
      <p:ext uri="{BB962C8B-B14F-4D97-AF65-F5344CB8AC3E}">
        <p14:creationId xmlns:p14="http://schemas.microsoft.com/office/powerpoint/2010/main" val="345605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 keiner anderen Beziehung</a:t>
            </a:r>
            <a:r>
              <a:rPr lang="de-CH" baseline="0" dirty="0" smtClean="0"/>
              <a:t> wird Fürsorge bis zur totalen Erschöpfung gelebt</a:t>
            </a: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12</a:t>
            </a:fld>
            <a:endParaRPr lang="de-CH"/>
          </a:p>
        </p:txBody>
      </p:sp>
    </p:spTree>
    <p:extLst>
      <p:ext uri="{BB962C8B-B14F-4D97-AF65-F5344CB8AC3E}">
        <p14:creationId xmlns:p14="http://schemas.microsoft.com/office/powerpoint/2010/main" val="406363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Elternschaft und Schuldgefühle scheinen</a:t>
            </a:r>
            <a:r>
              <a:rPr lang="de-CH" baseline="0" dirty="0" smtClean="0"/>
              <a:t> untrennbar zu sein</a:t>
            </a: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13</a:t>
            </a:fld>
            <a:endParaRPr lang="de-CH"/>
          </a:p>
        </p:txBody>
      </p:sp>
    </p:spTree>
    <p:extLst>
      <p:ext uri="{BB962C8B-B14F-4D97-AF65-F5344CB8AC3E}">
        <p14:creationId xmlns:p14="http://schemas.microsoft.com/office/powerpoint/2010/main" val="411074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5447BBA-F417-46AE-ACED-E0D768B11592}" type="slidenum">
              <a:rPr lang="de-CH" smtClean="0"/>
              <a:t>14</a:t>
            </a:fld>
            <a:endParaRPr lang="de-CH"/>
          </a:p>
        </p:txBody>
      </p:sp>
    </p:spTree>
    <p:extLst>
      <p:ext uri="{BB962C8B-B14F-4D97-AF65-F5344CB8AC3E}">
        <p14:creationId xmlns:p14="http://schemas.microsoft.com/office/powerpoint/2010/main" val="339050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Hilfe holen, sich ein Dorf mit Freunden, Nachbarn und Bekannten bauen</a:t>
            </a: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15</a:t>
            </a:fld>
            <a:endParaRPr lang="de-CH"/>
          </a:p>
        </p:txBody>
      </p:sp>
    </p:spTree>
    <p:extLst>
      <p:ext uri="{BB962C8B-B14F-4D97-AF65-F5344CB8AC3E}">
        <p14:creationId xmlns:p14="http://schemas.microsoft.com/office/powerpoint/2010/main" val="111909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Sich nicht</a:t>
            </a:r>
            <a:r>
              <a:rPr lang="de-CH" baseline="0" dirty="0" smtClean="0"/>
              <a:t> für alles verantwortlich fühlen hilft Eltern, in schwierigen Momenten toleranter mit sich selbst umzugehen</a:t>
            </a:r>
          </a:p>
          <a:p>
            <a:pPr marL="171450" indent="-171450">
              <a:buFontTx/>
              <a:buChar char="-"/>
            </a:pPr>
            <a:r>
              <a:rPr lang="de-CH" baseline="0" dirty="0" smtClean="0"/>
              <a:t>Kinder miteinbeziehen, Aufgaben teilen</a:t>
            </a: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16</a:t>
            </a:fld>
            <a:endParaRPr lang="de-CH"/>
          </a:p>
        </p:txBody>
      </p:sp>
    </p:spTree>
    <p:extLst>
      <p:ext uri="{BB962C8B-B14F-4D97-AF65-F5344CB8AC3E}">
        <p14:creationId xmlns:p14="http://schemas.microsoft.com/office/powerpoint/2010/main" val="39094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Entspannungstechniken, Lesen, Musik hören, spazieren gehen, Bad nehmen</a:t>
            </a: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17</a:t>
            </a:fld>
            <a:endParaRPr lang="de-CH"/>
          </a:p>
        </p:txBody>
      </p:sp>
    </p:spTree>
    <p:extLst>
      <p:ext uri="{BB962C8B-B14F-4D97-AF65-F5344CB8AC3E}">
        <p14:creationId xmlns:p14="http://schemas.microsoft.com/office/powerpoint/2010/main" val="10109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Eigene Ansprüche</a:t>
            </a:r>
            <a:r>
              <a:rPr lang="de-CH" baseline="0" dirty="0" smtClean="0"/>
              <a:t> reduzieren, sich selber Anerkennung geben, Grenzen setzen, auf eigene Bedürfnisse achten</a:t>
            </a: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18</a:t>
            </a:fld>
            <a:endParaRPr lang="de-CH"/>
          </a:p>
        </p:txBody>
      </p:sp>
    </p:spTree>
    <p:extLst>
      <p:ext uri="{BB962C8B-B14F-4D97-AF65-F5344CB8AC3E}">
        <p14:creationId xmlns:p14="http://schemas.microsoft.com/office/powerpoint/2010/main" val="1589039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5447BBA-F417-46AE-ACED-E0D768B11592}" type="slidenum">
              <a:rPr lang="de-CH" smtClean="0"/>
              <a:t>19</a:t>
            </a:fld>
            <a:endParaRPr lang="de-CH"/>
          </a:p>
        </p:txBody>
      </p:sp>
    </p:spTree>
    <p:extLst>
      <p:ext uri="{BB962C8B-B14F-4D97-AF65-F5344CB8AC3E}">
        <p14:creationId xmlns:p14="http://schemas.microsoft.com/office/powerpoint/2010/main" val="285853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Vertrauen Sie</a:t>
            </a:r>
            <a:r>
              <a:rPr lang="de-CH" baseline="0" dirty="0" smtClean="0"/>
              <a:t> auf Ihre Fähigkeiten und Ihre Intuition – Wir beraten und unterstützen Sie gerne darin</a:t>
            </a: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20</a:t>
            </a:fld>
            <a:endParaRPr lang="de-CH"/>
          </a:p>
        </p:txBody>
      </p:sp>
    </p:spTree>
    <p:extLst>
      <p:ext uri="{BB962C8B-B14F-4D97-AF65-F5344CB8AC3E}">
        <p14:creationId xmlns:p14="http://schemas.microsoft.com/office/powerpoint/2010/main" val="2738160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5447BBA-F417-46AE-ACED-E0D768B11592}" type="slidenum">
              <a:rPr lang="de-CH" smtClean="0"/>
              <a:t>21</a:t>
            </a:fld>
            <a:endParaRPr lang="de-CH"/>
          </a:p>
        </p:txBody>
      </p:sp>
    </p:spTree>
    <p:extLst>
      <p:ext uri="{BB962C8B-B14F-4D97-AF65-F5344CB8AC3E}">
        <p14:creationId xmlns:p14="http://schemas.microsoft.com/office/powerpoint/2010/main" val="225225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3</a:t>
            </a:fld>
            <a:endParaRPr lang="de-CH"/>
          </a:p>
        </p:txBody>
      </p:sp>
    </p:spTree>
    <p:extLst>
      <p:ext uri="{BB962C8B-B14F-4D97-AF65-F5344CB8AC3E}">
        <p14:creationId xmlns:p14="http://schemas.microsoft.com/office/powerpoint/2010/main" val="88659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5447BBA-F417-46AE-ACED-E0D768B11592}" type="slidenum">
              <a:rPr lang="de-CH" smtClean="0"/>
              <a:t>22</a:t>
            </a:fld>
            <a:endParaRPr lang="de-CH"/>
          </a:p>
        </p:txBody>
      </p:sp>
    </p:spTree>
    <p:extLst>
      <p:ext uri="{BB962C8B-B14F-4D97-AF65-F5344CB8AC3E}">
        <p14:creationId xmlns:p14="http://schemas.microsoft.com/office/powerpoint/2010/main" val="389257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Auch</a:t>
            </a:r>
            <a:r>
              <a:rPr lang="de-CH" baseline="0" dirty="0" smtClean="0"/>
              <a:t> heute noch grosser Wunsch vieler Paare</a:t>
            </a:r>
          </a:p>
          <a:p>
            <a:pPr marL="171450" indent="-171450">
              <a:buFontTx/>
              <a:buChar char="-"/>
            </a:pPr>
            <a:r>
              <a:rPr lang="de-CH" baseline="0" dirty="0" smtClean="0"/>
              <a:t>Idealisierung mit Gedanken v.a. an genussvolle Momente mit Kindern. Sicht auf Gelungenes, Kinder die «einem viel zurückgeben». Verantwortungsgedanke weit entfernt.</a:t>
            </a:r>
          </a:p>
          <a:p>
            <a:r>
              <a:rPr lang="de-CH" baseline="0" dirty="0" smtClean="0"/>
              <a:t>Kritische Lebensphase mit sehr grossen Veränderungen, wenig steuerbar. Für Frauen die riskanteste Zeit für eine psychische Erkrankung (belegt)</a:t>
            </a:r>
          </a:p>
          <a:p>
            <a:pPr marL="171450" indent="-171450">
              <a:buFontTx/>
              <a:buChar char="-"/>
            </a:pPr>
            <a:r>
              <a:rPr lang="de-CH" baseline="0" dirty="0" smtClean="0">
                <a:latin typeface="+mj-lt"/>
              </a:rPr>
              <a:t>Zurückstellen eigener Bedürfnisse, Abnahme der Autonomie, fehlende Zeitressourcen. Zeitmangel, Schlafmangel und Konflikte wirken auf emotionale Nähe und Intimität</a:t>
            </a:r>
          </a:p>
          <a:p>
            <a:pPr marL="171450" indent="-171450">
              <a:buFontTx/>
              <a:buChar char="-"/>
            </a:pPr>
            <a:endParaRPr lang="de-CH" dirty="0">
              <a:latin typeface="+mj-lt"/>
            </a:endParaRPr>
          </a:p>
        </p:txBody>
      </p:sp>
      <p:sp>
        <p:nvSpPr>
          <p:cNvPr id="4" name="Foliennummernplatzhalter 3"/>
          <p:cNvSpPr>
            <a:spLocks noGrp="1"/>
          </p:cNvSpPr>
          <p:nvPr>
            <p:ph type="sldNum" sz="quarter" idx="10"/>
          </p:nvPr>
        </p:nvSpPr>
        <p:spPr/>
        <p:txBody>
          <a:bodyPr/>
          <a:lstStyle/>
          <a:p>
            <a:fld id="{05447BBA-F417-46AE-ACED-E0D768B11592}" type="slidenum">
              <a:rPr lang="de-CH" smtClean="0"/>
              <a:t>5</a:t>
            </a:fld>
            <a:endParaRPr lang="de-CH"/>
          </a:p>
        </p:txBody>
      </p:sp>
    </p:spTree>
    <p:extLst>
      <p:ext uri="{BB962C8B-B14F-4D97-AF65-F5344CB8AC3E}">
        <p14:creationId xmlns:p14="http://schemas.microsoft.com/office/powerpoint/2010/main" val="228251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5447BBA-F417-46AE-ACED-E0D768B11592}" type="slidenum">
              <a:rPr lang="de-CH" smtClean="0"/>
              <a:t>6</a:t>
            </a:fld>
            <a:endParaRPr lang="de-CH"/>
          </a:p>
        </p:txBody>
      </p:sp>
    </p:spTree>
    <p:extLst>
      <p:ext uri="{BB962C8B-B14F-4D97-AF65-F5344CB8AC3E}">
        <p14:creationId xmlns:p14="http://schemas.microsoft.com/office/powerpoint/2010/main" val="176132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Massnahmen wie Homeoffice-möglichkeiten durch Pandemie angetrieben</a:t>
            </a:r>
          </a:p>
          <a:p>
            <a:pPr marL="171450" indent="-171450">
              <a:buFontTx/>
              <a:buChar char="-"/>
            </a:pPr>
            <a:r>
              <a:rPr lang="de-CH" dirty="0" err="1" smtClean="0"/>
              <a:t>Arbeitnehmende</a:t>
            </a:r>
            <a:r>
              <a:rPr lang="de-CH" dirty="0" smtClean="0"/>
              <a:t> empfinden Familienfreundlichkeit in den eigenen Unternehmen als weniger gewichtet</a:t>
            </a:r>
            <a:r>
              <a:rPr lang="de-CH" baseline="0" dirty="0" smtClean="0"/>
              <a:t> als</a:t>
            </a:r>
          </a:p>
          <a:p>
            <a:pPr marL="171450" indent="-171450">
              <a:buFontTx/>
              <a:buChar char="-"/>
            </a:pPr>
            <a:r>
              <a:rPr lang="de-CH" baseline="0" dirty="0" smtClean="0"/>
              <a:t>Bundesrat hat Ende Okt. 2022 Bericht verabschiedet, wo er die Bedeutung von Massnahmen zur Vereinbarkeit von Beruf und Familie betont</a:t>
            </a: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7</a:t>
            </a:fld>
            <a:endParaRPr lang="de-CH"/>
          </a:p>
        </p:txBody>
      </p:sp>
    </p:spTree>
    <p:extLst>
      <p:ext uri="{BB962C8B-B14F-4D97-AF65-F5344CB8AC3E}">
        <p14:creationId xmlns:p14="http://schemas.microsoft.com/office/powerpoint/2010/main" val="345589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baseline="0" dirty="0" smtClean="0"/>
              <a:t>Heute über 80% der Mütter erwerbstätig, Quote bei Vätern bei 96%</a:t>
            </a:r>
          </a:p>
          <a:p>
            <a:pPr marL="171450" indent="-171450">
              <a:buFontTx/>
              <a:buChar char="-"/>
            </a:pPr>
            <a:r>
              <a:rPr lang="de-CH" baseline="0" dirty="0" smtClean="0"/>
              <a:t>Hoher Organisationsbedarf «Mütter sind nicht vulnerabler, sie sind einfach stärker belastet»</a:t>
            </a:r>
          </a:p>
          <a:p>
            <a:pPr marL="171450" indent="-171450">
              <a:buFontTx/>
              <a:buChar char="-"/>
            </a:pPr>
            <a:r>
              <a:rPr lang="de-CH" baseline="0" dirty="0" smtClean="0"/>
              <a:t>Perfektionismus</a:t>
            </a:r>
          </a:p>
          <a:p>
            <a:pPr marL="171450" indent="-171450">
              <a:buFontTx/>
              <a:buChar char="-"/>
            </a:pPr>
            <a:r>
              <a:rPr lang="de-CH" baseline="0" dirty="0" smtClean="0"/>
              <a:t>Fehlende soziale Netze -&gt; in westlichen Kulturen viel stärker verbreitet. </a:t>
            </a:r>
            <a:r>
              <a:rPr lang="de-DE" sz="1200" b="0" i="0" kern="1200" dirty="0" smtClean="0">
                <a:solidFill>
                  <a:schemeClr val="tx1"/>
                </a:solidFill>
                <a:effectLst/>
                <a:latin typeface="+mn-lt"/>
                <a:ea typeface="+mn-ea"/>
                <a:cs typeface="+mn-cs"/>
              </a:rPr>
              <a:t>Im Vergleich zum Rest der Welt versuchten Eltern hierzulande mehr auf die Kinder einzugehen und erziehen sie so, dass die Kinder auch mitreden dürfen. «Das ist schwieriger und anstrengender, als wenn sich Kinder wie in anderen Ländern den Vorgaben der Eltern unterordnen.»   </a:t>
            </a:r>
            <a:endParaRPr lang="de-CH" baseline="0" dirty="0" smtClean="0"/>
          </a:p>
          <a:p>
            <a:pPr marL="171450" indent="-171450">
              <a:buFontTx/>
              <a:buChar char="-"/>
            </a:pPr>
            <a:r>
              <a:rPr lang="de-CH" baseline="0" dirty="0" smtClean="0"/>
              <a:t>Mühe beim klaren Grenzen setzen</a:t>
            </a:r>
          </a:p>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8</a:t>
            </a:fld>
            <a:endParaRPr lang="de-CH"/>
          </a:p>
        </p:txBody>
      </p:sp>
    </p:spTree>
    <p:extLst>
      <p:ext uri="{BB962C8B-B14F-4D97-AF65-F5344CB8AC3E}">
        <p14:creationId xmlns:p14="http://schemas.microsoft.com/office/powerpoint/2010/main" val="285321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5447BBA-F417-46AE-ACED-E0D768B11592}" type="slidenum">
              <a:rPr lang="de-CH" smtClean="0"/>
              <a:t>9</a:t>
            </a:fld>
            <a:endParaRPr lang="de-CH"/>
          </a:p>
        </p:txBody>
      </p:sp>
    </p:spTree>
    <p:extLst>
      <p:ext uri="{BB962C8B-B14F-4D97-AF65-F5344CB8AC3E}">
        <p14:creationId xmlns:p14="http://schemas.microsoft.com/office/powerpoint/2010/main" val="266008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10</a:t>
            </a:fld>
            <a:endParaRPr lang="de-CH"/>
          </a:p>
        </p:txBody>
      </p:sp>
    </p:spTree>
    <p:extLst>
      <p:ext uri="{BB962C8B-B14F-4D97-AF65-F5344CB8AC3E}">
        <p14:creationId xmlns:p14="http://schemas.microsoft.com/office/powerpoint/2010/main" val="674446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Als Eltern alles abdecken zu wollen ist unrealistisch</a:t>
            </a:r>
            <a:endParaRPr lang="de-CH" dirty="0"/>
          </a:p>
        </p:txBody>
      </p:sp>
      <p:sp>
        <p:nvSpPr>
          <p:cNvPr id="4" name="Foliennummernplatzhalter 3"/>
          <p:cNvSpPr>
            <a:spLocks noGrp="1"/>
          </p:cNvSpPr>
          <p:nvPr>
            <p:ph type="sldNum" sz="quarter" idx="10"/>
          </p:nvPr>
        </p:nvSpPr>
        <p:spPr/>
        <p:txBody>
          <a:bodyPr/>
          <a:lstStyle/>
          <a:p>
            <a:fld id="{05447BBA-F417-46AE-ACED-E0D768B11592}" type="slidenum">
              <a:rPr lang="de-CH" smtClean="0"/>
              <a:t>11</a:t>
            </a:fld>
            <a:endParaRPr lang="de-CH"/>
          </a:p>
        </p:txBody>
      </p:sp>
    </p:spTree>
    <p:extLst>
      <p:ext uri="{BB962C8B-B14F-4D97-AF65-F5344CB8AC3E}">
        <p14:creationId xmlns:p14="http://schemas.microsoft.com/office/powerpoint/2010/main" val="69917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24FC476C-7623-46F3-ADC4-E2D08E7E9FDE}" type="datetimeFigureOut">
              <a:rPr lang="de-CH" smtClean="0"/>
              <a:t>25.11.2022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406264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4FC476C-7623-46F3-ADC4-E2D08E7E9FDE}" type="datetimeFigureOut">
              <a:rPr lang="de-CH" smtClean="0"/>
              <a:t>25.11.2022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89520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4FC476C-7623-46F3-ADC4-E2D08E7E9FDE}" type="datetimeFigureOut">
              <a:rPr lang="de-CH" smtClean="0"/>
              <a:t>25.11.2022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327023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4FC476C-7623-46F3-ADC4-E2D08E7E9FDE}" type="datetimeFigureOut">
              <a:rPr lang="de-CH" smtClean="0"/>
              <a:t>25.11.2022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39396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24FC476C-7623-46F3-ADC4-E2D08E7E9FDE}" type="datetimeFigureOut">
              <a:rPr lang="de-CH" smtClean="0"/>
              <a:t>25.11.2022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336055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24FC476C-7623-46F3-ADC4-E2D08E7E9FDE}" type="datetimeFigureOut">
              <a:rPr lang="de-CH" smtClean="0"/>
              <a:t>25.11.2022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138746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24FC476C-7623-46F3-ADC4-E2D08E7E9FDE}" type="datetimeFigureOut">
              <a:rPr lang="de-CH" smtClean="0"/>
              <a:t>25.11.2022</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328772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4FC476C-7623-46F3-ADC4-E2D08E7E9FDE}" type="datetimeFigureOut">
              <a:rPr lang="de-CH" smtClean="0"/>
              <a:t>25.11.2022</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117095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4FC476C-7623-46F3-ADC4-E2D08E7E9FDE}" type="datetimeFigureOut">
              <a:rPr lang="de-CH" smtClean="0"/>
              <a:t>25.11.2022</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90380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4FC476C-7623-46F3-ADC4-E2D08E7E9FDE}" type="datetimeFigureOut">
              <a:rPr lang="de-CH" smtClean="0"/>
              <a:t>25.11.2022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50783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4FC476C-7623-46F3-ADC4-E2D08E7E9FDE}" type="datetimeFigureOut">
              <a:rPr lang="de-CH" smtClean="0"/>
              <a:t>25.11.2022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46167382-06C5-4EAC-942C-542D9227033C}" type="slidenum">
              <a:rPr lang="de-CH" smtClean="0"/>
              <a:t>‹Nr.›</a:t>
            </a:fld>
            <a:endParaRPr lang="de-CH"/>
          </a:p>
        </p:txBody>
      </p:sp>
    </p:spTree>
    <p:extLst>
      <p:ext uri="{BB962C8B-B14F-4D97-AF65-F5344CB8AC3E}">
        <p14:creationId xmlns:p14="http://schemas.microsoft.com/office/powerpoint/2010/main" val="361139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C476C-7623-46F3-ADC4-E2D08E7E9FDE}" type="datetimeFigureOut">
              <a:rPr lang="de-CH" smtClean="0"/>
              <a:t>25.11.2022</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67382-06C5-4EAC-942C-542D9227033C}" type="slidenum">
              <a:rPr lang="de-CH" smtClean="0"/>
              <a:t>‹Nr.›</a:t>
            </a:fld>
            <a:endParaRPr lang="de-CH"/>
          </a:p>
        </p:txBody>
      </p:sp>
    </p:spTree>
    <p:extLst>
      <p:ext uri="{BB962C8B-B14F-4D97-AF65-F5344CB8AC3E}">
        <p14:creationId xmlns:p14="http://schemas.microsoft.com/office/powerpoint/2010/main" val="21864542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8" Type="http://schemas.openxmlformats.org/officeDocument/2006/relationships/hyperlink" Target="http://www.elternnotruf.ch/" TargetMode="External"/><Relationship Id="rId3" Type="http://schemas.openxmlformats.org/officeDocument/2006/relationships/hyperlink" Target="http://www.spitexnw.ch/" TargetMode="External"/><Relationship Id="rId7" Type="http://schemas.openxmlformats.org/officeDocument/2006/relationships/hyperlink" Target="http://www.nw.ch/"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caritas-luzern.ch/" TargetMode="External"/><Relationship Id="rId5" Type="http://schemas.openxmlformats.org/officeDocument/2006/relationships/hyperlink" Target="http://www.chinderhuis.ch/" TargetMode="External"/><Relationship Id="rId4" Type="http://schemas.openxmlformats.org/officeDocument/2006/relationships/hyperlink" Target="http://www.srk-unterwalden.ch/" TargetMode="External"/><Relationship Id="rId9" Type="http://schemas.openxmlformats.org/officeDocument/2006/relationships/hyperlink" Target="http://www.projuventute.ch/"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mentalwellmom.com/" TargetMode="External"/><Relationship Id="rId3" Type="http://schemas.openxmlformats.org/officeDocument/2006/relationships/hyperlink" Target="http://www.wie-gehts-dir.ch/" TargetMode="External"/><Relationship Id="rId7" Type="http://schemas.openxmlformats.org/officeDocument/2006/relationships/hyperlink" Target="http://www.fritzundfraenzi.ch/"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www.promentesana.ch/" TargetMode="External"/><Relationship Id="rId5" Type="http://schemas.openxmlformats.org/officeDocument/2006/relationships/hyperlink" Target="http://www.postpartale-depression.ch/" TargetMode="External"/><Relationship Id="rId4" Type="http://schemas.openxmlformats.org/officeDocument/2006/relationships/hyperlink" Target="http://www.ambauen-psychologi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CH" dirty="0" smtClean="0"/>
              <a:t>Mein Leben mit Kindern - das habe ich mir anders vorgestellt</a:t>
            </a:r>
            <a:endParaRPr lang="de-CH" dirty="0"/>
          </a:p>
        </p:txBody>
      </p:sp>
      <p:sp>
        <p:nvSpPr>
          <p:cNvPr id="3" name="Untertitel 2"/>
          <p:cNvSpPr>
            <a:spLocks noGrp="1"/>
          </p:cNvSpPr>
          <p:nvPr>
            <p:ph type="subTitle" idx="1"/>
          </p:nvPr>
        </p:nvSpPr>
        <p:spPr/>
        <p:txBody>
          <a:bodyPr>
            <a:normAutofit fontScale="92500" lnSpcReduction="10000"/>
          </a:bodyPr>
          <a:lstStyle/>
          <a:p>
            <a:r>
              <a:rPr lang="de-CH" dirty="0" smtClean="0"/>
              <a:t> </a:t>
            </a:r>
          </a:p>
          <a:p>
            <a:r>
              <a:rPr lang="de-CH" dirty="0" smtClean="0"/>
              <a:t>Aktionstage psychische Gesundheit</a:t>
            </a:r>
          </a:p>
          <a:p>
            <a:r>
              <a:rPr lang="de-CH" dirty="0" smtClean="0"/>
              <a:t>Fachreferat-Begegnung </a:t>
            </a:r>
          </a:p>
          <a:p>
            <a:r>
              <a:rPr lang="de-CH" dirty="0" smtClean="0"/>
              <a:t>26.11.2022</a:t>
            </a:r>
            <a:endParaRPr lang="de-CH" dirty="0"/>
          </a:p>
        </p:txBody>
      </p:sp>
    </p:spTree>
    <p:extLst>
      <p:ext uri="{BB962C8B-B14F-4D97-AF65-F5344CB8AC3E}">
        <p14:creationId xmlns:p14="http://schemas.microsoft.com/office/powerpoint/2010/main" val="99613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40872" y="1339273"/>
            <a:ext cx="9070109" cy="2062103"/>
          </a:xfrm>
          <a:prstGeom prst="rect">
            <a:avLst/>
          </a:prstGeom>
        </p:spPr>
        <p:txBody>
          <a:bodyPr wrap="square">
            <a:spAutoFit/>
          </a:bodyPr>
          <a:lstStyle/>
          <a:p>
            <a:r>
              <a:rPr lang="de-CH" sz="3200" b="1" dirty="0" smtClean="0">
                <a:latin typeface="Arial" panose="020B0604020202020204" pitchFamily="34" charset="0"/>
                <a:cs typeface="Arial" panose="020B0604020202020204" pitchFamily="34" charset="0"/>
              </a:rPr>
              <a:t>        </a:t>
            </a:r>
          </a:p>
          <a:p>
            <a:endParaRPr lang="de-CH" sz="3200" b="1" dirty="0">
              <a:latin typeface="Arial" panose="020B0604020202020204" pitchFamily="34" charset="0"/>
              <a:cs typeface="Arial" panose="020B0604020202020204" pitchFamily="34" charset="0"/>
            </a:endParaRPr>
          </a:p>
          <a:p>
            <a:endParaRPr lang="de-CH" sz="3200" b="1" dirty="0" smtClean="0">
              <a:latin typeface="Arial" panose="020B0604020202020204" pitchFamily="34" charset="0"/>
              <a:cs typeface="Arial" panose="020B0604020202020204" pitchFamily="34" charset="0"/>
            </a:endParaRPr>
          </a:p>
          <a:p>
            <a:r>
              <a:rPr lang="de-CH" sz="3200" b="1" dirty="0" smtClean="0">
                <a:latin typeface="Arial" panose="020B0604020202020204" pitchFamily="34" charset="0"/>
                <a:cs typeface="Arial" panose="020B0604020202020204" pitchFamily="34" charset="0"/>
              </a:rPr>
              <a:t>                  Bekannte Stressoren</a:t>
            </a:r>
            <a:endParaRPr lang="de-CH"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649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42"/>
          <p:cNvGrpSpPr/>
          <p:nvPr/>
        </p:nvGrpSpPr>
        <p:grpSpPr>
          <a:xfrm>
            <a:off x="1487056" y="618836"/>
            <a:ext cx="9337962" cy="5523346"/>
            <a:chOff x="0" y="0"/>
            <a:chExt cx="6065520" cy="3816096"/>
          </a:xfrm>
        </p:grpSpPr>
        <p:pic>
          <p:nvPicPr>
            <p:cNvPr id="3" name="Picture 145"/>
            <p:cNvPicPr/>
            <p:nvPr/>
          </p:nvPicPr>
          <p:blipFill>
            <a:blip r:embed="rId3"/>
            <a:stretch>
              <a:fillRect/>
            </a:stretch>
          </p:blipFill>
          <p:spPr>
            <a:xfrm>
              <a:off x="0" y="0"/>
              <a:ext cx="6065520" cy="1908048"/>
            </a:xfrm>
            <a:prstGeom prst="rect">
              <a:avLst/>
            </a:prstGeom>
          </p:spPr>
        </p:pic>
        <p:pic>
          <p:nvPicPr>
            <p:cNvPr id="4" name="Picture 147"/>
            <p:cNvPicPr/>
            <p:nvPr/>
          </p:nvPicPr>
          <p:blipFill>
            <a:blip r:embed="rId4"/>
            <a:stretch>
              <a:fillRect/>
            </a:stretch>
          </p:blipFill>
          <p:spPr>
            <a:xfrm>
              <a:off x="0" y="1908048"/>
              <a:ext cx="6065520" cy="1908048"/>
            </a:xfrm>
            <a:prstGeom prst="rect">
              <a:avLst/>
            </a:prstGeom>
          </p:spPr>
        </p:pic>
      </p:grpSp>
    </p:spTree>
    <p:extLst>
      <p:ext uri="{BB962C8B-B14F-4D97-AF65-F5344CB8AC3E}">
        <p14:creationId xmlns:p14="http://schemas.microsoft.com/office/powerpoint/2010/main" val="2116120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27"/>
          <p:cNvGrpSpPr/>
          <p:nvPr/>
        </p:nvGrpSpPr>
        <p:grpSpPr>
          <a:xfrm>
            <a:off x="1357745" y="665018"/>
            <a:ext cx="9060873" cy="5338618"/>
            <a:chOff x="0" y="0"/>
            <a:chExt cx="7856220" cy="3962400"/>
          </a:xfrm>
        </p:grpSpPr>
        <p:pic>
          <p:nvPicPr>
            <p:cNvPr id="3" name="Picture 156"/>
            <p:cNvPicPr/>
            <p:nvPr/>
          </p:nvPicPr>
          <p:blipFill>
            <a:blip r:embed="rId3"/>
            <a:stretch>
              <a:fillRect/>
            </a:stretch>
          </p:blipFill>
          <p:spPr>
            <a:xfrm>
              <a:off x="0" y="0"/>
              <a:ext cx="7856220" cy="1981200"/>
            </a:xfrm>
            <a:prstGeom prst="rect">
              <a:avLst/>
            </a:prstGeom>
          </p:spPr>
        </p:pic>
        <p:pic>
          <p:nvPicPr>
            <p:cNvPr id="4" name="Picture 158"/>
            <p:cNvPicPr/>
            <p:nvPr/>
          </p:nvPicPr>
          <p:blipFill>
            <a:blip r:embed="rId4"/>
            <a:stretch>
              <a:fillRect/>
            </a:stretch>
          </p:blipFill>
          <p:spPr>
            <a:xfrm>
              <a:off x="0" y="1981200"/>
              <a:ext cx="7856220" cy="1981200"/>
            </a:xfrm>
            <a:prstGeom prst="rect">
              <a:avLst/>
            </a:prstGeom>
          </p:spPr>
        </p:pic>
      </p:grpSp>
    </p:spTree>
    <p:extLst>
      <p:ext uri="{BB962C8B-B14F-4D97-AF65-F5344CB8AC3E}">
        <p14:creationId xmlns:p14="http://schemas.microsoft.com/office/powerpoint/2010/main" val="227448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71"/>
          <p:cNvGrpSpPr/>
          <p:nvPr/>
        </p:nvGrpSpPr>
        <p:grpSpPr>
          <a:xfrm>
            <a:off x="1662545" y="674255"/>
            <a:ext cx="8977745" cy="5514109"/>
            <a:chOff x="0" y="0"/>
            <a:chExt cx="4951476" cy="4181855"/>
          </a:xfrm>
        </p:grpSpPr>
        <p:pic>
          <p:nvPicPr>
            <p:cNvPr id="3" name="Picture 166"/>
            <p:cNvPicPr/>
            <p:nvPr/>
          </p:nvPicPr>
          <p:blipFill>
            <a:blip r:embed="rId3"/>
            <a:stretch>
              <a:fillRect/>
            </a:stretch>
          </p:blipFill>
          <p:spPr>
            <a:xfrm>
              <a:off x="0" y="0"/>
              <a:ext cx="4951476" cy="2090928"/>
            </a:xfrm>
            <a:prstGeom prst="rect">
              <a:avLst/>
            </a:prstGeom>
          </p:spPr>
        </p:pic>
        <p:pic>
          <p:nvPicPr>
            <p:cNvPr id="4" name="Picture 168"/>
            <p:cNvPicPr/>
            <p:nvPr/>
          </p:nvPicPr>
          <p:blipFill>
            <a:blip r:embed="rId4"/>
            <a:stretch>
              <a:fillRect/>
            </a:stretch>
          </p:blipFill>
          <p:spPr>
            <a:xfrm>
              <a:off x="0" y="2090927"/>
              <a:ext cx="4951476" cy="2090928"/>
            </a:xfrm>
            <a:prstGeom prst="rect">
              <a:avLst/>
            </a:prstGeom>
          </p:spPr>
        </p:pic>
      </p:grpSp>
    </p:spTree>
    <p:extLst>
      <p:ext uri="{BB962C8B-B14F-4D97-AF65-F5344CB8AC3E}">
        <p14:creationId xmlns:p14="http://schemas.microsoft.com/office/powerpoint/2010/main" val="3757501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55636" y="2854036"/>
            <a:ext cx="5384800" cy="584775"/>
          </a:xfrm>
          <a:prstGeom prst="rect">
            <a:avLst/>
          </a:prstGeom>
        </p:spPr>
        <p:txBody>
          <a:bodyPr wrap="square">
            <a:spAutoFit/>
          </a:bodyPr>
          <a:lstStyle/>
          <a:p>
            <a:r>
              <a:rPr lang="de-CH" sz="3200" b="1" dirty="0" smtClean="0">
                <a:solidFill>
                  <a:srgbClr val="202122"/>
                </a:solidFill>
                <a:latin typeface="Arial" panose="020B0604020202020204" pitchFamily="34" charset="0"/>
              </a:rPr>
              <a:t>Bewältigungsstrategien</a:t>
            </a:r>
            <a:endParaRPr lang="de-CH" sz="3200" dirty="0"/>
          </a:p>
        </p:txBody>
      </p:sp>
    </p:spTree>
    <p:extLst>
      <p:ext uri="{BB962C8B-B14F-4D97-AF65-F5344CB8AC3E}">
        <p14:creationId xmlns:p14="http://schemas.microsoft.com/office/powerpoint/2010/main" val="4134663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05"/>
          <p:cNvGrpSpPr/>
          <p:nvPr/>
        </p:nvGrpSpPr>
        <p:grpSpPr>
          <a:xfrm>
            <a:off x="1248697" y="363794"/>
            <a:ext cx="9537290" cy="5948516"/>
            <a:chOff x="0" y="0"/>
            <a:chExt cx="6036564" cy="3896869"/>
          </a:xfrm>
        </p:grpSpPr>
        <p:pic>
          <p:nvPicPr>
            <p:cNvPr id="3" name="Picture 217"/>
            <p:cNvPicPr/>
            <p:nvPr/>
          </p:nvPicPr>
          <p:blipFill>
            <a:blip r:embed="rId3"/>
            <a:stretch>
              <a:fillRect/>
            </a:stretch>
          </p:blipFill>
          <p:spPr>
            <a:xfrm>
              <a:off x="0" y="0"/>
              <a:ext cx="6036564" cy="1949196"/>
            </a:xfrm>
            <a:prstGeom prst="rect">
              <a:avLst/>
            </a:prstGeom>
          </p:spPr>
        </p:pic>
        <p:pic>
          <p:nvPicPr>
            <p:cNvPr id="4" name="Picture 219"/>
            <p:cNvPicPr/>
            <p:nvPr/>
          </p:nvPicPr>
          <p:blipFill>
            <a:blip r:embed="rId4"/>
            <a:stretch>
              <a:fillRect/>
            </a:stretch>
          </p:blipFill>
          <p:spPr>
            <a:xfrm>
              <a:off x="0" y="1949196"/>
              <a:ext cx="6036564" cy="1947673"/>
            </a:xfrm>
            <a:prstGeom prst="rect">
              <a:avLst/>
            </a:prstGeom>
          </p:spPr>
        </p:pic>
      </p:grpSp>
    </p:spTree>
    <p:extLst>
      <p:ext uri="{BB962C8B-B14F-4D97-AF65-F5344CB8AC3E}">
        <p14:creationId xmlns:p14="http://schemas.microsoft.com/office/powerpoint/2010/main" val="514489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8"/>
          <p:cNvPicPr/>
          <p:nvPr/>
        </p:nvPicPr>
        <p:blipFill>
          <a:blip r:embed="rId3"/>
          <a:stretch>
            <a:fillRect/>
          </a:stretch>
        </p:blipFill>
        <p:spPr>
          <a:xfrm>
            <a:off x="1641987" y="422788"/>
            <a:ext cx="8347587" cy="6037006"/>
          </a:xfrm>
          <a:prstGeom prst="rect">
            <a:avLst/>
          </a:prstGeom>
        </p:spPr>
      </p:pic>
    </p:spTree>
    <p:extLst>
      <p:ext uri="{BB962C8B-B14F-4D97-AF65-F5344CB8AC3E}">
        <p14:creationId xmlns:p14="http://schemas.microsoft.com/office/powerpoint/2010/main" val="321914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52"/>
          <p:cNvGrpSpPr/>
          <p:nvPr/>
        </p:nvGrpSpPr>
        <p:grpSpPr>
          <a:xfrm>
            <a:off x="1582994" y="442452"/>
            <a:ext cx="9124335" cy="5840361"/>
            <a:chOff x="0" y="0"/>
            <a:chExt cx="5567172" cy="3883152"/>
          </a:xfrm>
        </p:grpSpPr>
        <p:pic>
          <p:nvPicPr>
            <p:cNvPr id="3" name="Picture 236"/>
            <p:cNvPicPr/>
            <p:nvPr/>
          </p:nvPicPr>
          <p:blipFill>
            <a:blip r:embed="rId3"/>
            <a:stretch>
              <a:fillRect/>
            </a:stretch>
          </p:blipFill>
          <p:spPr>
            <a:xfrm>
              <a:off x="0" y="0"/>
              <a:ext cx="5567172" cy="1941576"/>
            </a:xfrm>
            <a:prstGeom prst="rect">
              <a:avLst/>
            </a:prstGeom>
          </p:spPr>
        </p:pic>
        <p:pic>
          <p:nvPicPr>
            <p:cNvPr id="4" name="Picture 238"/>
            <p:cNvPicPr/>
            <p:nvPr/>
          </p:nvPicPr>
          <p:blipFill>
            <a:blip r:embed="rId4"/>
            <a:stretch>
              <a:fillRect/>
            </a:stretch>
          </p:blipFill>
          <p:spPr>
            <a:xfrm>
              <a:off x="0" y="1941576"/>
              <a:ext cx="5567172" cy="1941576"/>
            </a:xfrm>
            <a:prstGeom prst="rect">
              <a:avLst/>
            </a:prstGeom>
          </p:spPr>
        </p:pic>
      </p:grpSp>
    </p:spTree>
    <p:extLst>
      <p:ext uri="{BB962C8B-B14F-4D97-AF65-F5344CB8AC3E}">
        <p14:creationId xmlns:p14="http://schemas.microsoft.com/office/powerpoint/2010/main" val="383258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7"/>
          <p:cNvPicPr/>
          <p:nvPr/>
        </p:nvPicPr>
        <p:blipFill>
          <a:blip r:embed="rId3"/>
          <a:stretch>
            <a:fillRect/>
          </a:stretch>
        </p:blipFill>
        <p:spPr>
          <a:xfrm>
            <a:off x="1848466" y="471949"/>
            <a:ext cx="8239432" cy="5909186"/>
          </a:xfrm>
          <a:prstGeom prst="rect">
            <a:avLst/>
          </a:prstGeom>
        </p:spPr>
      </p:pic>
    </p:spTree>
    <p:extLst>
      <p:ext uri="{BB962C8B-B14F-4D97-AF65-F5344CB8AC3E}">
        <p14:creationId xmlns:p14="http://schemas.microsoft.com/office/powerpoint/2010/main" val="2045415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149600" y="3039154"/>
            <a:ext cx="6751782" cy="729430"/>
          </a:xfrm>
          <a:prstGeom prst="rect">
            <a:avLst/>
          </a:prstGeom>
        </p:spPr>
        <p:txBody>
          <a:bodyPr wrap="square">
            <a:spAutoFit/>
          </a:bodyPr>
          <a:lstStyle/>
          <a:p>
            <a:pPr>
              <a:lnSpc>
                <a:spcPct val="115000"/>
              </a:lnSpc>
              <a:spcAft>
                <a:spcPts val="1000"/>
              </a:spcAft>
            </a:pPr>
            <a:r>
              <a:rPr lang="de-CH" sz="3600" b="1" dirty="0" smtClean="0">
                <a:latin typeface="Arial" panose="020B0604020202020204" pitchFamily="34" charset="0"/>
                <a:ea typeface="Calibri" panose="020F0502020204030204" pitchFamily="34" charset="0"/>
                <a:cs typeface="Times New Roman" panose="02020603050405020304" pitchFamily="18" charset="0"/>
              </a:rPr>
              <a:t>Erfahrungen von Eltern</a:t>
            </a:r>
            <a:endParaRPr lang="de-CH"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872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681316" y="1130710"/>
            <a:ext cx="8780206" cy="4401205"/>
          </a:xfrm>
          <a:prstGeom prst="rect">
            <a:avLst/>
          </a:prstGeom>
        </p:spPr>
        <p:txBody>
          <a:bodyPr wrap="square">
            <a:spAutoFit/>
          </a:bodyPr>
          <a:lstStyle/>
          <a:p>
            <a:r>
              <a:rPr lang="de-CH" sz="2800" dirty="0" smtClean="0">
                <a:latin typeface="Arial" panose="020B0604020202020204" pitchFamily="34" charset="0"/>
                <a:cs typeface="Arial" panose="020B0604020202020204" pitchFamily="34" charset="0"/>
              </a:rPr>
              <a:t>«Mir </a:t>
            </a:r>
            <a:r>
              <a:rPr lang="de-CH" sz="2800" dirty="0">
                <a:latin typeface="Arial" panose="020B0604020202020204" pitchFamily="34" charset="0"/>
                <a:cs typeface="Arial" panose="020B0604020202020204" pitchFamily="34" charset="0"/>
              </a:rPr>
              <a:t>fehlte der geregelte Tagesablauf, den ich von meiner Arbeit </a:t>
            </a:r>
            <a:r>
              <a:rPr lang="de-CH" sz="2800" dirty="0" smtClean="0">
                <a:latin typeface="Arial" panose="020B0604020202020204" pitchFamily="34" charset="0"/>
                <a:cs typeface="Arial" panose="020B0604020202020204" pitchFamily="34" charset="0"/>
              </a:rPr>
              <a:t>her kannte</a:t>
            </a:r>
            <a:r>
              <a:rPr lang="de-CH" sz="2800" dirty="0">
                <a:latin typeface="Arial" panose="020B0604020202020204" pitchFamily="34" charset="0"/>
                <a:cs typeface="Arial" panose="020B0604020202020204" pitchFamily="34" charset="0"/>
              </a:rPr>
              <a:t>. Um 17.00 Uhr war da jeweils Feierabend, und ich war frei zu </a:t>
            </a:r>
            <a:r>
              <a:rPr lang="de-CH" sz="2800" dirty="0" smtClean="0">
                <a:latin typeface="Arial" panose="020B0604020202020204" pitchFamily="34" charset="0"/>
                <a:cs typeface="Arial" panose="020B0604020202020204" pitchFamily="34" charset="0"/>
              </a:rPr>
              <a:t>tun und </a:t>
            </a:r>
            <a:r>
              <a:rPr lang="de-CH" sz="2800" dirty="0">
                <a:latin typeface="Arial" panose="020B0604020202020204" pitchFamily="34" charset="0"/>
                <a:cs typeface="Arial" panose="020B0604020202020204" pitchFamily="34" charset="0"/>
              </a:rPr>
              <a:t>zu lassen, wozu ich gerade Lust hatte. Mit dem Baby gab es gar keinen</a:t>
            </a:r>
          </a:p>
          <a:p>
            <a:r>
              <a:rPr lang="de-CH" sz="2800" dirty="0">
                <a:latin typeface="Arial" panose="020B0604020202020204" pitchFamily="34" charset="0"/>
                <a:cs typeface="Arial" panose="020B0604020202020204" pitchFamily="34" charset="0"/>
              </a:rPr>
              <a:t>geregelten Tagesablauf mehr. Der Tag erschien mir einerseits </a:t>
            </a:r>
            <a:r>
              <a:rPr lang="de-CH" sz="2800" dirty="0" smtClean="0">
                <a:latin typeface="Arial" panose="020B0604020202020204" pitchFamily="34" charset="0"/>
                <a:cs typeface="Arial" panose="020B0604020202020204" pitchFamily="34" charset="0"/>
              </a:rPr>
              <a:t>unendlich öde</a:t>
            </a:r>
            <a:r>
              <a:rPr lang="de-CH" sz="2800" dirty="0">
                <a:latin typeface="Arial" panose="020B0604020202020204" pitchFamily="34" charset="0"/>
                <a:cs typeface="Arial" panose="020B0604020202020204" pitchFamily="34" charset="0"/>
              </a:rPr>
              <a:t>, anderseits unendlich anstrengend. Denn Feierabend gab es </a:t>
            </a:r>
            <a:r>
              <a:rPr lang="de-CH" sz="2800" dirty="0" smtClean="0">
                <a:latin typeface="Arial" panose="020B0604020202020204" pitchFamily="34" charset="0"/>
                <a:cs typeface="Arial" panose="020B0604020202020204" pitchFamily="34" charset="0"/>
              </a:rPr>
              <a:t>keinen mehr.»</a:t>
            </a:r>
          </a:p>
          <a:p>
            <a:endParaRPr lang="de-CH" sz="2800" dirty="0">
              <a:latin typeface="Arial" panose="020B0604020202020204" pitchFamily="34" charset="0"/>
              <a:cs typeface="Arial" panose="020B0604020202020204" pitchFamily="34" charset="0"/>
            </a:endParaRPr>
          </a:p>
          <a:p>
            <a:r>
              <a:rPr lang="de-CH" sz="2800" dirty="0" smtClean="0">
                <a:latin typeface="Arial" panose="020B0604020202020204" pitchFamily="34" charset="0"/>
                <a:cs typeface="Arial" panose="020B0604020202020204" pitchFamily="34" charset="0"/>
              </a:rPr>
              <a:t>Lea, 30, 2 Kinder </a:t>
            </a:r>
            <a:r>
              <a:rPr lang="de-CH" sz="1000" dirty="0" smtClean="0">
                <a:latin typeface="Arial" panose="020B0604020202020204" pitchFamily="34" charset="0"/>
                <a:cs typeface="Arial" panose="020B0604020202020204" pitchFamily="34" charset="0"/>
              </a:rPr>
              <a:t>(aus pro </a:t>
            </a:r>
            <a:r>
              <a:rPr lang="de-CH" sz="1000" dirty="0" err="1" smtClean="0">
                <a:latin typeface="Arial" panose="020B0604020202020204" pitchFamily="34" charset="0"/>
                <a:cs typeface="Arial" panose="020B0604020202020204" pitchFamily="34" charset="0"/>
              </a:rPr>
              <a:t>mente</a:t>
            </a:r>
            <a:r>
              <a:rPr lang="de-CH" sz="1000" dirty="0" smtClean="0">
                <a:latin typeface="Arial" panose="020B0604020202020204" pitchFamily="34" charset="0"/>
                <a:cs typeface="Arial" panose="020B0604020202020204" pitchFamily="34" charset="0"/>
              </a:rPr>
              <a:t> </a:t>
            </a:r>
            <a:r>
              <a:rPr lang="de-CH" sz="1000" dirty="0" err="1" smtClean="0">
                <a:latin typeface="Arial" panose="020B0604020202020204" pitchFamily="34" charset="0"/>
                <a:cs typeface="Arial" panose="020B0604020202020204" pitchFamily="34" charset="0"/>
              </a:rPr>
              <a:t>sana</a:t>
            </a:r>
            <a:r>
              <a:rPr lang="de-CH" sz="1000" dirty="0" smtClean="0">
                <a:latin typeface="Arial" panose="020B0604020202020204" pitchFamily="34" charset="0"/>
                <a:cs typeface="Arial" panose="020B0604020202020204" pitchFamily="34" charset="0"/>
              </a:rPr>
              <a:t>, Broschüre </a:t>
            </a:r>
            <a:r>
              <a:rPr lang="de-CH" sz="1000" dirty="0" err="1" smtClean="0">
                <a:latin typeface="Arial" panose="020B0604020202020204" pitchFamily="34" charset="0"/>
                <a:cs typeface="Arial" panose="020B0604020202020204" pitchFamily="34" charset="0"/>
              </a:rPr>
              <a:t>postpartale</a:t>
            </a:r>
            <a:r>
              <a:rPr lang="de-CH" sz="1000" dirty="0" smtClean="0">
                <a:latin typeface="Arial" panose="020B0604020202020204" pitchFamily="34" charset="0"/>
                <a:cs typeface="Arial" panose="020B0604020202020204" pitchFamily="34" charset="0"/>
              </a:rPr>
              <a:t> Depression)</a:t>
            </a:r>
            <a:endParaRPr lang="de-CH"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773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37"/>
          <p:cNvGrpSpPr/>
          <p:nvPr/>
        </p:nvGrpSpPr>
        <p:grpSpPr>
          <a:xfrm>
            <a:off x="1396181" y="560438"/>
            <a:ext cx="9242322" cy="5830530"/>
            <a:chOff x="0" y="0"/>
            <a:chExt cx="5844540" cy="3986784"/>
          </a:xfrm>
        </p:grpSpPr>
        <p:pic>
          <p:nvPicPr>
            <p:cNvPr id="3" name="Picture 274"/>
            <p:cNvPicPr/>
            <p:nvPr/>
          </p:nvPicPr>
          <p:blipFill>
            <a:blip r:embed="rId3"/>
            <a:stretch>
              <a:fillRect/>
            </a:stretch>
          </p:blipFill>
          <p:spPr>
            <a:xfrm>
              <a:off x="0" y="0"/>
              <a:ext cx="5844540" cy="1993392"/>
            </a:xfrm>
            <a:prstGeom prst="rect">
              <a:avLst/>
            </a:prstGeom>
          </p:spPr>
        </p:pic>
        <p:pic>
          <p:nvPicPr>
            <p:cNvPr id="4" name="Picture 276"/>
            <p:cNvPicPr/>
            <p:nvPr/>
          </p:nvPicPr>
          <p:blipFill>
            <a:blip r:embed="rId4"/>
            <a:stretch>
              <a:fillRect/>
            </a:stretch>
          </p:blipFill>
          <p:spPr>
            <a:xfrm>
              <a:off x="0" y="1993392"/>
              <a:ext cx="5844540" cy="1993392"/>
            </a:xfrm>
            <a:prstGeom prst="rect">
              <a:avLst/>
            </a:prstGeom>
          </p:spPr>
        </p:pic>
      </p:grpSp>
    </p:spTree>
    <p:extLst>
      <p:ext uri="{BB962C8B-B14F-4D97-AF65-F5344CB8AC3E}">
        <p14:creationId xmlns:p14="http://schemas.microsoft.com/office/powerpoint/2010/main" val="2163443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56145" y="1080835"/>
            <a:ext cx="9873673" cy="4397101"/>
          </a:xfrm>
          <a:prstGeom prst="rect">
            <a:avLst/>
          </a:prstGeom>
        </p:spPr>
        <p:txBody>
          <a:bodyPr wrap="square">
            <a:spAutoFit/>
          </a:bodyPr>
          <a:lstStyle/>
          <a:p>
            <a:pPr>
              <a:lnSpc>
                <a:spcPct val="115000"/>
              </a:lnSpc>
              <a:spcAft>
                <a:spcPts val="1000"/>
              </a:spcAft>
            </a:pPr>
            <a:r>
              <a:rPr lang="de-CH" sz="2000" b="1" dirty="0">
                <a:latin typeface="Arial" panose="020B0604020202020204" pitchFamily="34" charset="0"/>
                <a:ea typeface="Calibri" panose="020F0502020204030204" pitchFamily="34" charset="0"/>
                <a:cs typeface="Times New Roman" panose="02020603050405020304" pitchFamily="18" charset="0"/>
              </a:rPr>
              <a:t>Unterstützungsmöglichkeiten für Familien</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Spitex Hauswirtschaft (für Entlastung im Haushalt oder Kinderbetreuung),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www.spitexnw.ch</a:t>
            </a:r>
            <a:r>
              <a:rPr lang="de-CH" dirty="0">
                <a:latin typeface="Arial" panose="020B0604020202020204" pitchFamily="34" charset="0"/>
                <a:ea typeface="Calibri" panose="020F0502020204030204" pitchFamily="34" charset="0"/>
                <a:cs typeface="Times New Roman" panose="02020603050405020304" pitchFamily="18" charset="0"/>
              </a:rPr>
              <a:t>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SRK Entlastungsdienst (Kinderbetreuung zuhause),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www.srk-unterwalden.ch</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SRK Babysitter-Vermittlung</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err="1">
                <a:latin typeface="Arial" panose="020B0604020202020204" pitchFamily="34" charset="0"/>
                <a:ea typeface="Calibri" panose="020F0502020204030204" pitchFamily="34" charset="0"/>
                <a:cs typeface="Times New Roman" panose="02020603050405020304" pitchFamily="18" charset="0"/>
              </a:rPr>
              <a:t>KITA`s</a:t>
            </a:r>
            <a:r>
              <a:rPr lang="de-CH" dirty="0">
                <a:latin typeface="Arial" panose="020B0604020202020204" pitchFamily="34" charset="0"/>
                <a:ea typeface="Calibri" panose="020F0502020204030204" pitchFamily="34" charset="0"/>
                <a:cs typeface="Times New Roman" panose="02020603050405020304" pitchFamily="18" charset="0"/>
              </a:rPr>
              <a:t>/Tagesfamilien/Nannys für einzelne Tage oder </a:t>
            </a:r>
            <a:r>
              <a:rPr lang="de-CH" dirty="0" err="1">
                <a:latin typeface="Arial" panose="020B0604020202020204" pitchFamily="34" charset="0"/>
                <a:ea typeface="Calibri" panose="020F0502020204030204" pitchFamily="34" charset="0"/>
                <a:cs typeface="Times New Roman" panose="02020603050405020304" pitchFamily="18" charset="0"/>
              </a:rPr>
              <a:t>Halbtage</a:t>
            </a:r>
            <a:r>
              <a:rPr lang="de-CH" dirty="0">
                <a:latin typeface="Arial" panose="020B0604020202020204" pitchFamily="34" charset="0"/>
                <a:ea typeface="Calibri" panose="020F0502020204030204" pitchFamily="34" charset="0"/>
                <a:cs typeface="Times New Roman" panose="02020603050405020304" pitchFamily="18" charset="0"/>
              </a:rPr>
              <a:t> (auch ohne Erwerbsarbeit) -&gt; Org. in NW via «</a:t>
            </a:r>
            <a:r>
              <a:rPr lang="de-CH" dirty="0" err="1">
                <a:latin typeface="Arial" panose="020B0604020202020204" pitchFamily="34" charset="0"/>
                <a:ea typeface="Calibri" panose="020F0502020204030204" pitchFamily="34" charset="0"/>
                <a:cs typeface="Times New Roman" panose="02020603050405020304" pitchFamily="18" charset="0"/>
              </a:rPr>
              <a:t>Chinderhuis</a:t>
            </a:r>
            <a:r>
              <a:rPr lang="de-CH" dirty="0">
                <a:latin typeface="Arial" panose="020B0604020202020204" pitchFamily="34" charset="0"/>
                <a:ea typeface="Calibri" panose="020F0502020204030204" pitchFamily="34" charset="0"/>
                <a:cs typeface="Times New Roman" panose="02020603050405020304" pitchFamily="18" charset="0"/>
              </a:rPr>
              <a:t>»,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www.chinderhuis.ch</a:t>
            </a:r>
            <a:r>
              <a:rPr lang="de-CH" dirty="0">
                <a:latin typeface="Arial" panose="020B0604020202020204" pitchFamily="34" charset="0"/>
                <a:ea typeface="Calibri" panose="020F0502020204030204" pitchFamily="34" charset="0"/>
                <a:cs typeface="Times New Roman" panose="02020603050405020304" pitchFamily="18" charset="0"/>
              </a:rPr>
              <a:t>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„mit-mir“-Patenschaft zur Entlastung,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www.caritas-luzern.ch</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Mahlzeitendienste (diverse regional, teils auch </a:t>
            </a:r>
            <a:r>
              <a:rPr lang="de-CH" dirty="0" err="1">
                <a:latin typeface="Arial" panose="020B0604020202020204" pitchFamily="34" charset="0"/>
                <a:ea typeface="Calibri" panose="020F0502020204030204" pitchFamily="34" charset="0"/>
                <a:cs typeface="Times New Roman" panose="02020603050405020304" pitchFamily="18" charset="0"/>
              </a:rPr>
              <a:t>Gastrobetriebe</a:t>
            </a:r>
            <a:r>
              <a:rPr lang="de-CH" dirty="0">
                <a:latin typeface="Arial" panose="020B0604020202020204" pitchFamily="34" charset="0"/>
                <a:ea typeface="Calibri" panose="020F0502020204030204" pitchFamily="34" charset="0"/>
                <a:cs typeface="Times New Roman" panose="02020603050405020304" pitchFamily="18" charset="0"/>
              </a:rPr>
              <a:t>)</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err="1">
                <a:latin typeface="Arial" panose="020B0604020202020204" pitchFamily="34" charset="0"/>
                <a:ea typeface="Calibri" panose="020F0502020204030204" pitchFamily="34" charset="0"/>
                <a:cs typeface="Times New Roman" panose="02020603050405020304" pitchFamily="18" charset="0"/>
              </a:rPr>
              <a:t>FMG`s</a:t>
            </a:r>
            <a:r>
              <a:rPr lang="de-CH" dirty="0">
                <a:latin typeface="Arial" panose="020B0604020202020204" pitchFamily="34" charset="0"/>
                <a:ea typeface="Calibri" panose="020F0502020204030204" pitchFamily="34" charset="0"/>
                <a:cs typeface="Times New Roman" panose="02020603050405020304" pitchFamily="18" charset="0"/>
              </a:rPr>
              <a:t> in den Gemeinden anfragen (vereinzelt interne Personen, die Hilfe anbieten)</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Familienergänzende Angebote NW (Verzeichnis Familienangebote),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7"/>
              </a:rPr>
              <a:t>www.nw.ch</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de-CH" dirty="0">
                <a:solidFill>
                  <a:srgbClr val="000000"/>
                </a:solidFill>
                <a:latin typeface="Arial" panose="020B0604020202020204" pitchFamily="34" charset="0"/>
                <a:ea typeface="Calibri" panose="020F0502020204030204" pitchFamily="34" charset="0"/>
                <a:cs typeface="Arial" panose="020B0604020202020204" pitchFamily="34" charset="0"/>
              </a:rPr>
              <a:t>individuelle Beratung bei MVB (</a:t>
            </a:r>
            <a:r>
              <a:rPr lang="de-CH"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www.spitexnw.ch</a:t>
            </a:r>
            <a:r>
              <a:rPr lang="de-CH"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de-CH"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Wingdings" panose="05000000000000000000" pitchFamily="2" charset="2"/>
              <a:buChar char=""/>
            </a:pPr>
            <a:r>
              <a:rPr lang="de-CH" dirty="0">
                <a:solidFill>
                  <a:srgbClr val="000000"/>
                </a:solidFill>
                <a:latin typeface="Arial" panose="020B0604020202020204" pitchFamily="34" charset="0"/>
                <a:ea typeface="Calibri" panose="020F0502020204030204" pitchFamily="34" charset="0"/>
                <a:cs typeface="Arial" panose="020B0604020202020204" pitchFamily="34" charset="0"/>
              </a:rPr>
              <a:t>Elternnotruf, </a:t>
            </a:r>
            <a:r>
              <a:rPr lang="de-CH"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8"/>
              </a:rPr>
              <a:t>www.elternnotruf.ch</a:t>
            </a:r>
            <a:r>
              <a:rPr lang="de-CH" dirty="0">
                <a:solidFill>
                  <a:srgbClr val="000000"/>
                </a:solidFill>
                <a:latin typeface="Arial" panose="020B0604020202020204" pitchFamily="34" charset="0"/>
                <a:ea typeface="Calibri" panose="020F0502020204030204" pitchFamily="34" charset="0"/>
                <a:cs typeface="Arial" panose="020B0604020202020204" pitchFamily="34" charset="0"/>
              </a:rPr>
              <a:t>, Tel. 0848 35 45 55 (rund um die Uhr)</a:t>
            </a:r>
            <a:endParaRPr lang="de-CH"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pPr>
            <a:r>
              <a:rPr lang="de-CH" dirty="0">
                <a:solidFill>
                  <a:srgbClr val="000000"/>
                </a:solidFill>
                <a:latin typeface="Arial" panose="020B0604020202020204" pitchFamily="34" charset="0"/>
                <a:ea typeface="Calibri" panose="020F0502020204030204" pitchFamily="34" charset="0"/>
                <a:cs typeface="Arial" panose="020B0604020202020204" pitchFamily="34" charset="0"/>
              </a:rPr>
              <a:t>Pro </a:t>
            </a:r>
            <a:r>
              <a:rPr lang="de-CH" dirty="0" err="1">
                <a:solidFill>
                  <a:srgbClr val="000000"/>
                </a:solidFill>
                <a:latin typeface="Arial" panose="020B0604020202020204" pitchFamily="34" charset="0"/>
                <a:ea typeface="Calibri" panose="020F0502020204030204" pitchFamily="34" charset="0"/>
                <a:cs typeface="Arial" panose="020B0604020202020204" pitchFamily="34" charset="0"/>
              </a:rPr>
              <a:t>Juventute</a:t>
            </a:r>
            <a:r>
              <a:rPr lang="de-CH"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CH"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9"/>
              </a:rPr>
              <a:t>www.projuventute.ch</a:t>
            </a:r>
            <a:r>
              <a:rPr lang="de-CH" dirty="0">
                <a:solidFill>
                  <a:srgbClr val="000000"/>
                </a:solidFill>
                <a:latin typeface="Arial" panose="020B0604020202020204" pitchFamily="34" charset="0"/>
                <a:ea typeface="Calibri" panose="020F0502020204030204" pitchFamily="34" charset="0"/>
                <a:cs typeface="Arial" panose="020B0604020202020204" pitchFamily="34" charset="0"/>
              </a:rPr>
              <a:t>, Tel. 058 261 61 61 (rund um die Uhr)</a:t>
            </a:r>
            <a:endParaRPr lang="de-CH"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5730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932873" y="397555"/>
            <a:ext cx="10141527" cy="5989845"/>
          </a:xfrm>
          <a:prstGeom prst="rect">
            <a:avLst/>
          </a:prstGeom>
        </p:spPr>
        <p:txBody>
          <a:bodyPr wrap="square">
            <a:spAutoFit/>
          </a:bodyPr>
          <a:lstStyle/>
          <a:p>
            <a:pPr>
              <a:lnSpc>
                <a:spcPct val="115000"/>
              </a:lnSpc>
              <a:spcAft>
                <a:spcPts val="1000"/>
              </a:spcAft>
            </a:pPr>
            <a:r>
              <a:rPr lang="de-CH" sz="2000" b="1" dirty="0">
                <a:latin typeface="Arial" panose="020B0604020202020204" pitchFamily="34" charset="0"/>
                <a:ea typeface="Calibri" panose="020F0502020204030204" pitchFamily="34" charset="0"/>
                <a:cs typeface="Times New Roman" panose="02020603050405020304" pitchFamily="18" charset="0"/>
              </a:rPr>
              <a:t>Literatur- und Themenliste</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Kampagne zur psychischen Gesundheit,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www.wie-gehts-dir.ch</a:t>
            </a:r>
            <a:r>
              <a:rPr lang="de-CH" dirty="0">
                <a:latin typeface="Arial" panose="020B0604020202020204" pitchFamily="34" charset="0"/>
                <a:ea typeface="Calibri" panose="020F0502020204030204" pitchFamily="34" charset="0"/>
                <a:cs typeface="Times New Roman" panose="02020603050405020304" pitchFamily="18" charset="0"/>
              </a:rPr>
              <a:t>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Podcasts u.a. zu Selbstfürsorge oder Achtsamkeit,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www.ambauen-psychologie.com</a:t>
            </a:r>
            <a:r>
              <a:rPr lang="de-CH" dirty="0">
                <a:latin typeface="Arial" panose="020B0604020202020204" pitchFamily="34" charset="0"/>
                <a:ea typeface="Calibri" panose="020F0502020204030204" pitchFamily="34" charset="0"/>
                <a:cs typeface="Times New Roman" panose="02020603050405020304" pitchFamily="18" charset="0"/>
              </a:rPr>
              <a:t>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Verein </a:t>
            </a:r>
            <a:r>
              <a:rPr lang="de-CH" dirty="0" err="1">
                <a:latin typeface="Arial" panose="020B0604020202020204" pitchFamily="34" charset="0"/>
                <a:ea typeface="Calibri" panose="020F0502020204030204" pitchFamily="34" charset="0"/>
                <a:cs typeface="Times New Roman" panose="02020603050405020304" pitchFamily="18" charset="0"/>
              </a:rPr>
              <a:t>postpartale</a:t>
            </a:r>
            <a:r>
              <a:rPr lang="de-CH" dirty="0">
                <a:latin typeface="Arial" panose="020B0604020202020204" pitchFamily="34" charset="0"/>
                <a:ea typeface="Calibri" panose="020F0502020204030204" pitchFamily="34" charset="0"/>
                <a:cs typeface="Times New Roman" panose="02020603050405020304" pitchFamily="18" charset="0"/>
              </a:rPr>
              <a:t> Depression (mit EPDS-Fragebogen),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www.postpartale-depression.ch</a:t>
            </a:r>
            <a:r>
              <a:rPr lang="de-CH" dirty="0">
                <a:latin typeface="Arial" panose="020B0604020202020204" pitchFamily="34" charset="0"/>
                <a:ea typeface="Calibri" panose="020F0502020204030204" pitchFamily="34" charset="0"/>
                <a:cs typeface="Times New Roman" panose="02020603050405020304" pitchFamily="18" charset="0"/>
              </a:rPr>
              <a:t>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Allgemein psychische Gesundheit,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www.promentesana.ch</a:t>
            </a:r>
            <a:r>
              <a:rPr lang="de-CH" dirty="0">
                <a:latin typeface="Arial" panose="020B0604020202020204" pitchFamily="34" charset="0"/>
                <a:ea typeface="Calibri" panose="020F0502020204030204" pitchFamily="34" charset="0"/>
                <a:cs typeface="Times New Roman" panose="02020603050405020304" pitchFamily="18" charset="0"/>
              </a:rPr>
              <a:t>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Elternmagazin </a:t>
            </a:r>
            <a:r>
              <a:rPr lang="de-CH" dirty="0" err="1">
                <a:latin typeface="Arial" panose="020B0604020202020204" pitchFamily="34" charset="0"/>
                <a:ea typeface="Calibri" panose="020F0502020204030204" pitchFamily="34" charset="0"/>
                <a:cs typeface="Times New Roman" panose="02020603050405020304" pitchFamily="18" charset="0"/>
              </a:rPr>
              <a:t>Fritz&amp;Fränzi</a:t>
            </a:r>
            <a:r>
              <a:rPr lang="de-CH" dirty="0">
                <a:latin typeface="Arial" panose="020B0604020202020204" pitchFamily="34" charset="0"/>
                <a:ea typeface="Calibri" panose="020F0502020204030204" pitchFamily="34" charset="0"/>
                <a:cs typeface="Times New Roman" panose="02020603050405020304" pitchFamily="18" charset="0"/>
              </a:rPr>
              <a:t>, </a:t>
            </a: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7"/>
              </a:rPr>
              <a:t>www.fritzundfraenzi.ch</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Sendung Puls von SRF1 vom 14.11.2022</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8"/>
              </a:rPr>
              <a:t>www.mentalwellmom.com</a:t>
            </a:r>
            <a:r>
              <a:rPr lang="de-CH" dirty="0">
                <a:latin typeface="Arial" panose="020B0604020202020204" pitchFamily="34" charset="0"/>
                <a:ea typeface="Calibri" panose="020F0502020204030204" pitchFamily="34" charset="0"/>
                <a:cs typeface="Times New Roman" panose="02020603050405020304" pitchFamily="18" charset="0"/>
              </a:rPr>
              <a:t>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de-CH" dirty="0">
                <a:latin typeface="Arial" panose="020B0604020202020204" pitchFamily="34" charset="0"/>
                <a:ea typeface="Calibri" panose="020F0502020204030204" pitchFamily="34" charset="0"/>
                <a:cs typeface="Times New Roman" panose="02020603050405020304" pitchFamily="18" charset="0"/>
              </a:rPr>
              <a:t>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de-CH" b="1" dirty="0">
                <a:latin typeface="Arial" panose="020B0604020202020204" pitchFamily="34" charset="0"/>
                <a:ea typeface="Calibri" panose="020F0502020204030204" pitchFamily="34" charset="0"/>
                <a:cs typeface="Times New Roman" panose="02020603050405020304" pitchFamily="18" charset="0"/>
              </a:rPr>
              <a:t>Buchtipps</a:t>
            </a:r>
            <a:r>
              <a:rPr lang="de-CH" dirty="0">
                <a:latin typeface="Arial" panose="020B0604020202020204" pitchFamily="34" charset="0"/>
                <a:ea typeface="Calibri" panose="020F0502020204030204" pitchFamily="34" charset="0"/>
                <a:cs typeface="Times New Roman" panose="02020603050405020304" pitchFamily="18" charset="0"/>
              </a:rPr>
              <a:t>: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err="1">
                <a:latin typeface="Arial" panose="020B0604020202020204" pitchFamily="34" charset="0"/>
                <a:ea typeface="Calibri" panose="020F0502020204030204" pitchFamily="34" charset="0"/>
                <a:cs typeface="Times New Roman" panose="02020603050405020304" pitchFamily="18" charset="0"/>
              </a:rPr>
              <a:t>Cammarata</a:t>
            </a:r>
            <a:r>
              <a:rPr lang="de-CH" dirty="0">
                <a:latin typeface="Arial" panose="020B0604020202020204" pitchFamily="34" charset="0"/>
                <a:ea typeface="Calibri" panose="020F0502020204030204" pitchFamily="34" charset="0"/>
                <a:cs typeface="Times New Roman" panose="02020603050405020304" pitchFamily="18" charset="0"/>
              </a:rPr>
              <a:t> Patrizia (2020): Raus aus der Mental Load Falle. Wie gerechte Arbeitsteilung in der Familie gelingt. BELTZ-Verlag</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Bodenmann, G. &amp; </a:t>
            </a:r>
            <a:r>
              <a:rPr lang="de-CH" dirty="0" err="1">
                <a:latin typeface="Arial" panose="020B0604020202020204" pitchFamily="34" charset="0"/>
                <a:ea typeface="Calibri" panose="020F0502020204030204" pitchFamily="34" charset="0"/>
                <a:cs typeface="Times New Roman" panose="02020603050405020304" pitchFamily="18" charset="0"/>
              </a:rPr>
              <a:t>Fux</a:t>
            </a:r>
            <a:r>
              <a:rPr lang="de-CH" dirty="0">
                <a:latin typeface="Arial" panose="020B0604020202020204" pitchFamily="34" charset="0"/>
                <a:ea typeface="Calibri" panose="020F0502020204030204" pitchFamily="34" charset="0"/>
                <a:cs typeface="Times New Roman" panose="02020603050405020304" pitchFamily="18" charset="0"/>
              </a:rPr>
              <a:t>, C. (2016). Was Paare stark macht. Das Geheimnis einer glücklichen Beziehung. Zürich: Beobachter Edition</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de-CH" dirty="0">
                <a:latin typeface="Arial" panose="020B0604020202020204" pitchFamily="34" charset="0"/>
                <a:ea typeface="Calibri" panose="020F0502020204030204" pitchFamily="34" charset="0"/>
                <a:cs typeface="Times New Roman" panose="02020603050405020304" pitchFamily="18" charset="0"/>
              </a:rPr>
              <a:t>Stamm Margrit (2020): Du musst nicht perfekt sein, Mama! Schluss mit Supermama-Mythos. Wie wir uns von überhöhten Ansprüchen befreien. Piper </a:t>
            </a:r>
            <a:endParaRPr lang="de-CH"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de-CH" dirty="0" err="1">
                <a:latin typeface="Arial" panose="020B0604020202020204" pitchFamily="34" charset="0"/>
                <a:ea typeface="Calibri" panose="020F0502020204030204" pitchFamily="34" charset="0"/>
                <a:cs typeface="Times New Roman" panose="02020603050405020304" pitchFamily="18" charset="0"/>
              </a:rPr>
              <a:t>Garstick</a:t>
            </a:r>
            <a:r>
              <a:rPr lang="de-CH" dirty="0">
                <a:latin typeface="Arial" panose="020B0604020202020204" pitchFamily="34" charset="0"/>
                <a:ea typeface="Calibri" panose="020F0502020204030204" pitchFamily="34" charset="0"/>
                <a:cs typeface="Times New Roman" panose="02020603050405020304" pitchFamily="18" charset="0"/>
              </a:rPr>
              <a:t> Egon (2013): Junge Väter in seelischen Krisen. Wege zur Stärkung der männlichen Identität. Klett</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3793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97859" y="1189704"/>
            <a:ext cx="9370142" cy="4401205"/>
          </a:xfrm>
          <a:prstGeom prst="rect">
            <a:avLst/>
          </a:prstGeom>
        </p:spPr>
        <p:txBody>
          <a:bodyPr wrap="square">
            <a:spAutoFit/>
          </a:bodyPr>
          <a:lstStyle/>
          <a:p>
            <a:r>
              <a:rPr lang="de-CH" sz="2800" dirty="0">
                <a:latin typeface="Arial" panose="020B0604020202020204" pitchFamily="34" charset="0"/>
                <a:cs typeface="Arial" panose="020B0604020202020204" pitchFamily="34" charset="0"/>
              </a:rPr>
              <a:t>«Wir waren bereits seit vielen Jahren ein Paar und hätten nie gedacht, </a:t>
            </a:r>
            <a:r>
              <a:rPr lang="de-CH" sz="2800" dirty="0" smtClean="0">
                <a:latin typeface="Arial" panose="020B0604020202020204" pitchFamily="34" charset="0"/>
                <a:cs typeface="Arial" panose="020B0604020202020204" pitchFamily="34" charset="0"/>
              </a:rPr>
              <a:t>dass unser </a:t>
            </a:r>
            <a:r>
              <a:rPr lang="de-CH" sz="2800" dirty="0">
                <a:latin typeface="Arial" panose="020B0604020202020204" pitchFamily="34" charset="0"/>
                <a:cs typeface="Arial" panose="020B0604020202020204" pitchFamily="34" charset="0"/>
              </a:rPr>
              <a:t>Baby unsere langerprobte Beziehung ins Wanken bringen könnte.</a:t>
            </a:r>
          </a:p>
          <a:p>
            <a:r>
              <a:rPr lang="de-CH" sz="2800" dirty="0">
                <a:latin typeface="Arial" panose="020B0604020202020204" pitchFamily="34" charset="0"/>
                <a:cs typeface="Arial" panose="020B0604020202020204" pitchFamily="34" charset="0"/>
              </a:rPr>
              <a:t>Plötzlich hatten wir keine Zeit mehr füreinander, das Baby forderte </a:t>
            </a:r>
            <a:r>
              <a:rPr lang="de-CH" sz="2800" dirty="0" smtClean="0">
                <a:latin typeface="Arial" panose="020B0604020202020204" pitchFamily="34" charset="0"/>
                <a:cs typeface="Arial" panose="020B0604020202020204" pitchFamily="34" charset="0"/>
              </a:rPr>
              <a:t>uns Tag </a:t>
            </a:r>
            <a:r>
              <a:rPr lang="de-CH" sz="2800" dirty="0">
                <a:latin typeface="Arial" panose="020B0604020202020204" pitchFamily="34" charset="0"/>
                <a:cs typeface="Arial" panose="020B0604020202020204" pitchFamily="34" charset="0"/>
              </a:rPr>
              <a:t>und Nacht. Wir waren nur noch erschöpft und gerieten in Streit, </a:t>
            </a:r>
            <a:r>
              <a:rPr lang="de-CH" sz="2800" dirty="0" smtClean="0">
                <a:latin typeface="Arial" panose="020B0604020202020204" pitchFamily="34" charset="0"/>
                <a:cs typeface="Arial" panose="020B0604020202020204" pitchFamily="34" charset="0"/>
              </a:rPr>
              <a:t>weil wir </a:t>
            </a:r>
            <a:r>
              <a:rPr lang="de-CH" sz="2800" dirty="0">
                <a:latin typeface="Arial" panose="020B0604020202020204" pitchFamily="34" charset="0"/>
                <a:cs typeface="Arial" panose="020B0604020202020204" pitchFamily="34" charset="0"/>
              </a:rPr>
              <a:t>unterschiedliche Auffassungen hatten, wie mit dem störenden</a:t>
            </a:r>
          </a:p>
          <a:p>
            <a:r>
              <a:rPr lang="de-CH" sz="2800" dirty="0">
                <a:latin typeface="Arial" panose="020B0604020202020204" pitchFamily="34" charset="0"/>
                <a:cs typeface="Arial" panose="020B0604020202020204" pitchFamily="34" charset="0"/>
              </a:rPr>
              <a:t>Schreihals umzugehen sei</a:t>
            </a:r>
            <a:r>
              <a:rPr lang="de-CH" sz="2800" dirty="0" smtClean="0">
                <a:latin typeface="Arial" panose="020B0604020202020204" pitchFamily="34" charset="0"/>
                <a:cs typeface="Arial" panose="020B0604020202020204" pitchFamily="34" charset="0"/>
              </a:rPr>
              <a:t>.»</a:t>
            </a:r>
          </a:p>
          <a:p>
            <a:endParaRPr lang="de-CH" sz="2800" dirty="0">
              <a:latin typeface="Arial" panose="020B0604020202020204" pitchFamily="34" charset="0"/>
              <a:cs typeface="Arial" panose="020B0604020202020204" pitchFamily="34" charset="0"/>
            </a:endParaRPr>
          </a:p>
          <a:p>
            <a:r>
              <a:rPr lang="it-IT" sz="2800" dirty="0" err="1">
                <a:latin typeface="Arial" panose="020B0604020202020204" pitchFamily="34" charset="0"/>
                <a:cs typeface="Arial" panose="020B0604020202020204" pitchFamily="34" charset="0"/>
              </a:rPr>
              <a:t>Tabea</a:t>
            </a:r>
            <a:r>
              <a:rPr lang="it-IT" sz="2800" dirty="0">
                <a:latin typeface="Arial" panose="020B0604020202020204" pitchFamily="34" charset="0"/>
                <a:cs typeface="Arial" panose="020B0604020202020204" pitchFamily="34" charset="0"/>
              </a:rPr>
              <a:t>, 35, 1 </a:t>
            </a:r>
            <a:r>
              <a:rPr lang="it-IT" sz="2800" dirty="0" err="1">
                <a:latin typeface="Arial" panose="020B0604020202020204" pitchFamily="34" charset="0"/>
                <a:cs typeface="Arial" panose="020B0604020202020204" pitchFamily="34" charset="0"/>
              </a:rPr>
              <a:t>Kind</a:t>
            </a:r>
            <a:r>
              <a:rPr lang="it-IT" sz="2800" dirty="0">
                <a:latin typeface="Arial" panose="020B0604020202020204" pitchFamily="34" charset="0"/>
                <a:cs typeface="Arial" panose="020B0604020202020204" pitchFamily="34" charset="0"/>
              </a:rPr>
              <a:t> </a:t>
            </a:r>
            <a:r>
              <a:rPr lang="it-IT" sz="1000" dirty="0">
                <a:latin typeface="Arial" panose="020B0604020202020204" pitchFamily="34" charset="0"/>
                <a:cs typeface="Arial" panose="020B0604020202020204" pitchFamily="34" charset="0"/>
              </a:rPr>
              <a:t>(Quelle pro mente </a:t>
            </a:r>
            <a:r>
              <a:rPr lang="it-IT" sz="1000" dirty="0" smtClean="0">
                <a:latin typeface="Arial" panose="020B0604020202020204" pitchFamily="34" charset="0"/>
                <a:cs typeface="Arial" panose="020B0604020202020204" pitchFamily="34" charset="0"/>
              </a:rPr>
              <a:t>sana, </a:t>
            </a:r>
            <a:r>
              <a:rPr lang="it-IT" sz="1000" dirty="0" err="1" smtClean="0">
                <a:latin typeface="Arial" panose="020B0604020202020204" pitchFamily="34" charset="0"/>
                <a:cs typeface="Arial" panose="020B0604020202020204" pitchFamily="34" charset="0"/>
              </a:rPr>
              <a:t>Broschüre</a:t>
            </a:r>
            <a:r>
              <a:rPr lang="it-IT" sz="1000" dirty="0" smtClean="0">
                <a:latin typeface="Arial" panose="020B0604020202020204" pitchFamily="34" charset="0"/>
                <a:cs typeface="Arial" panose="020B0604020202020204" pitchFamily="34" charset="0"/>
              </a:rPr>
              <a:t> </a:t>
            </a:r>
            <a:r>
              <a:rPr lang="it-IT" sz="1000" dirty="0" err="1" smtClean="0">
                <a:latin typeface="Arial" panose="020B0604020202020204" pitchFamily="34" charset="0"/>
                <a:cs typeface="Arial" panose="020B0604020202020204" pitchFamily="34" charset="0"/>
              </a:rPr>
              <a:t>postpartale</a:t>
            </a:r>
            <a:r>
              <a:rPr lang="it-IT" sz="1000" dirty="0" smtClean="0">
                <a:latin typeface="Arial" panose="020B0604020202020204" pitchFamily="34" charset="0"/>
                <a:cs typeface="Arial" panose="020B0604020202020204" pitchFamily="34" charset="0"/>
              </a:rPr>
              <a:t> </a:t>
            </a:r>
            <a:r>
              <a:rPr lang="it-IT" sz="1000" dirty="0" err="1" smtClean="0">
                <a:latin typeface="Arial" panose="020B0604020202020204" pitchFamily="34" charset="0"/>
                <a:cs typeface="Arial" panose="020B0604020202020204" pitchFamily="34" charset="0"/>
              </a:rPr>
              <a:t>Depression</a:t>
            </a:r>
            <a:r>
              <a:rPr lang="it-IT" sz="1000" dirty="0" smtClean="0">
                <a:latin typeface="Arial" panose="020B0604020202020204" pitchFamily="34" charset="0"/>
                <a:cs typeface="Arial" panose="020B0604020202020204" pitchFamily="34" charset="0"/>
              </a:rPr>
              <a:t>)</a:t>
            </a:r>
            <a:endParaRPr lang="de-CH"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786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10" y="1039449"/>
            <a:ext cx="8572500" cy="511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9303" y="1022555"/>
            <a:ext cx="8394178" cy="4524315"/>
          </a:xfrm>
          <a:prstGeom prst="rect">
            <a:avLst/>
          </a:prstGeom>
        </p:spPr>
        <p:txBody>
          <a:bodyPr wrap="square">
            <a:spAutoFit/>
          </a:bodyPr>
          <a:lstStyle/>
          <a:p>
            <a:pPr marL="457200" indent="-457200">
              <a:buFont typeface="Arial" panose="020B0604020202020204" pitchFamily="34" charset="0"/>
              <a:buChar char="•"/>
            </a:pPr>
            <a:r>
              <a:rPr lang="de-CH" sz="3200" dirty="0" smtClean="0">
                <a:solidFill>
                  <a:srgbClr val="2F2E2E"/>
                </a:solidFill>
                <a:latin typeface="Arial" panose="020B0604020202020204" pitchFamily="34" charset="0"/>
                <a:cs typeface="Arial" panose="020B0604020202020204" pitchFamily="34" charset="0"/>
              </a:rPr>
              <a:t>Kinder als Erfüllung eines zentralen Wunsches</a:t>
            </a:r>
          </a:p>
          <a:p>
            <a:endParaRPr lang="de-CH" sz="3200" dirty="0" smtClean="0">
              <a:solidFill>
                <a:srgbClr val="2F2E2E"/>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CH" sz="3200" dirty="0" smtClean="0">
                <a:solidFill>
                  <a:srgbClr val="2F2E2E"/>
                </a:solidFill>
                <a:latin typeface="Arial" panose="020B0604020202020204" pitchFamily="34" charset="0"/>
                <a:cs typeface="Arial" panose="020B0604020202020204" pitchFamily="34" charset="0"/>
              </a:rPr>
              <a:t>Familienalltag ist stark idealisiert</a:t>
            </a:r>
          </a:p>
          <a:p>
            <a:endParaRPr lang="de-CH" sz="3200" dirty="0" smtClean="0">
              <a:solidFill>
                <a:srgbClr val="2F2E2E"/>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CH" sz="3200" dirty="0" smtClean="0">
                <a:solidFill>
                  <a:srgbClr val="2F2E2E"/>
                </a:solidFill>
                <a:latin typeface="Arial" panose="020B0604020202020204" pitchFamily="34" charset="0"/>
                <a:cs typeface="Arial" panose="020B0604020202020204" pitchFamily="34" charset="0"/>
              </a:rPr>
              <a:t>Übergang zur Elternschaft als besonders kritische Lebensphase</a:t>
            </a:r>
          </a:p>
          <a:p>
            <a:endParaRPr lang="de-CH" sz="3200" dirty="0" smtClean="0">
              <a:solidFill>
                <a:srgbClr val="2F2E2E"/>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CH" sz="3200" dirty="0" smtClean="0">
                <a:solidFill>
                  <a:srgbClr val="2F2E2E"/>
                </a:solidFill>
                <a:latin typeface="Arial" panose="020B0604020202020204" pitchFamily="34" charset="0"/>
                <a:cs typeface="Arial" panose="020B0604020202020204" pitchFamily="34" charset="0"/>
              </a:rPr>
              <a:t>Destabilisierung der Partnerschaft</a:t>
            </a:r>
            <a:endParaRPr lang="de-CH"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22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28801" y="1691148"/>
            <a:ext cx="8250382" cy="3046988"/>
          </a:xfrm>
          <a:prstGeom prst="rect">
            <a:avLst/>
          </a:prstGeom>
        </p:spPr>
        <p:txBody>
          <a:bodyPr wrap="square">
            <a:spAutoFit/>
          </a:bodyPr>
          <a:lstStyle/>
          <a:p>
            <a:r>
              <a:rPr lang="de-CH" sz="3200" dirty="0">
                <a:latin typeface="Arial" panose="020B0604020202020204" pitchFamily="34" charset="0"/>
                <a:cs typeface="Arial" panose="020B0604020202020204" pitchFamily="34" charset="0"/>
              </a:rPr>
              <a:t>Bei 1/3 aller Paare sinkt die Beziehungszufriedenheit in den ersten 18 Monaten nach der Geburt eines Kindes! </a:t>
            </a:r>
            <a:endParaRPr lang="de-CH" sz="3200" dirty="0" smtClean="0">
              <a:latin typeface="Arial" panose="020B0604020202020204" pitchFamily="34" charset="0"/>
              <a:cs typeface="Arial" panose="020B0604020202020204" pitchFamily="34" charset="0"/>
            </a:endParaRPr>
          </a:p>
          <a:p>
            <a:endParaRPr lang="de-CH" sz="3200" dirty="0" smtClean="0">
              <a:latin typeface="Arial" panose="020B0604020202020204" pitchFamily="34" charset="0"/>
              <a:cs typeface="Arial" panose="020B0604020202020204" pitchFamily="34" charset="0"/>
            </a:endParaRPr>
          </a:p>
          <a:p>
            <a:r>
              <a:rPr lang="de-CH" sz="3200" dirty="0" smtClean="0">
                <a:latin typeface="Arial" panose="020B0604020202020204" pitchFamily="34" charset="0"/>
                <a:cs typeface="Arial" panose="020B0604020202020204" pitchFamily="34" charset="0"/>
              </a:rPr>
              <a:t>Negative </a:t>
            </a:r>
            <a:r>
              <a:rPr lang="de-CH" sz="3200" dirty="0">
                <a:latin typeface="Arial" panose="020B0604020202020204" pitchFamily="34" charset="0"/>
                <a:cs typeface="Arial" panose="020B0604020202020204" pitchFamily="34" charset="0"/>
              </a:rPr>
              <a:t>Effekte bis 7 Jahre nach Geburten möglich.</a:t>
            </a:r>
          </a:p>
        </p:txBody>
      </p:sp>
    </p:spTree>
    <p:extLst>
      <p:ext uri="{BB962C8B-B14F-4D97-AF65-F5344CB8AC3E}">
        <p14:creationId xmlns:p14="http://schemas.microsoft.com/office/powerpoint/2010/main" val="237303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10813" y="1288026"/>
            <a:ext cx="9173497" cy="3046988"/>
          </a:xfrm>
          <a:prstGeom prst="rect">
            <a:avLst/>
          </a:prstGeom>
        </p:spPr>
        <p:txBody>
          <a:bodyPr wrap="square">
            <a:spAutoFit/>
          </a:bodyPr>
          <a:lstStyle/>
          <a:p>
            <a:endParaRPr lang="de-CH" sz="3200" dirty="0" smtClean="0">
              <a:latin typeface="Arial" panose="020B0604020202020204" pitchFamily="34" charset="0"/>
              <a:cs typeface="Arial" panose="020B0604020202020204" pitchFamily="34" charset="0"/>
            </a:endParaRPr>
          </a:p>
          <a:p>
            <a:r>
              <a:rPr lang="de-CH" sz="3200" dirty="0" smtClean="0">
                <a:latin typeface="Arial" panose="020B0604020202020204" pitchFamily="34" charset="0"/>
                <a:cs typeface="Arial" panose="020B0604020202020204" pitchFamily="34" charset="0"/>
              </a:rPr>
              <a:t>Familienfreundlichkeit in der Schweiz stagniert!</a:t>
            </a:r>
          </a:p>
          <a:p>
            <a:r>
              <a:rPr lang="de-CH" sz="3200" dirty="0" smtClean="0">
                <a:latin typeface="Arial" panose="020B0604020202020204" pitchFamily="34" charset="0"/>
                <a:cs typeface="Arial" panose="020B0604020202020204" pitchFamily="34" charset="0"/>
              </a:rPr>
              <a:t>Repräsentativbefragung 2022 von Pro </a:t>
            </a:r>
            <a:r>
              <a:rPr lang="de-CH" sz="3200" dirty="0" smtClean="0">
                <a:latin typeface="Arial" panose="020B0604020202020204" pitchFamily="34" charset="0"/>
                <a:cs typeface="Arial" panose="020B0604020202020204" pitchFamily="34" charset="0"/>
              </a:rPr>
              <a:t>Familia </a:t>
            </a:r>
            <a:r>
              <a:rPr lang="de-CH" sz="3200" dirty="0" smtClean="0">
                <a:latin typeface="Arial" panose="020B0604020202020204" pitchFamily="34" charset="0"/>
                <a:cs typeface="Arial" panose="020B0604020202020204" pitchFamily="34" charset="0"/>
              </a:rPr>
              <a:t>Schweiz und </a:t>
            </a:r>
            <a:r>
              <a:rPr lang="de-CH" sz="3200" dirty="0" err="1" smtClean="0">
                <a:latin typeface="Arial" panose="020B0604020202020204" pitchFamily="34" charset="0"/>
                <a:cs typeface="Arial" panose="020B0604020202020204" pitchFamily="34" charset="0"/>
              </a:rPr>
              <a:t>Empiricon</a:t>
            </a:r>
            <a:r>
              <a:rPr lang="de-CH" sz="3200" dirty="0" smtClean="0">
                <a:latin typeface="Arial" panose="020B0604020202020204" pitchFamily="34" charset="0"/>
                <a:cs typeface="Arial" panose="020B0604020202020204" pitchFamily="34" charset="0"/>
              </a:rPr>
              <a:t> AG</a:t>
            </a:r>
          </a:p>
          <a:p>
            <a:endParaRPr lang="de-CH" sz="3200" dirty="0" smtClean="0">
              <a:latin typeface="Arial" panose="020B0604020202020204" pitchFamily="34" charset="0"/>
              <a:cs typeface="Arial" panose="020B0604020202020204" pitchFamily="34" charset="0"/>
            </a:endParaRPr>
          </a:p>
          <a:p>
            <a:r>
              <a:rPr lang="de-CH" sz="3200" dirty="0" smtClean="0">
                <a:latin typeface="Arial" panose="020B0604020202020204" pitchFamily="34" charset="0"/>
                <a:cs typeface="Arial" panose="020B0604020202020204" pitchFamily="34" charset="0"/>
              </a:rPr>
              <a:t>«Family Score» 62 von 100 Punkten = genügend</a:t>
            </a:r>
            <a:endParaRPr lang="de-CH"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773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60205" y="1337187"/>
            <a:ext cx="9163665" cy="3539430"/>
          </a:xfrm>
          <a:prstGeom prst="rect">
            <a:avLst/>
          </a:prstGeom>
        </p:spPr>
        <p:txBody>
          <a:bodyPr wrap="square">
            <a:spAutoFit/>
          </a:bodyPr>
          <a:lstStyle/>
          <a:p>
            <a:r>
              <a:rPr lang="de-CH" sz="3200" dirty="0" smtClean="0">
                <a:latin typeface="Arial" panose="020B0604020202020204" pitchFamily="34" charset="0"/>
                <a:cs typeface="Arial" panose="020B0604020202020204" pitchFamily="34" charset="0"/>
              </a:rPr>
              <a:t>Hauptgründe für erhöhte elterliche Belastung:</a:t>
            </a:r>
          </a:p>
          <a:p>
            <a:endParaRPr lang="de-CH" sz="3200" dirty="0" smtClean="0">
              <a:latin typeface="Arial" panose="020B0604020202020204" pitchFamily="34" charset="0"/>
              <a:cs typeface="Arial" panose="020B0604020202020204" pitchFamily="34" charset="0"/>
            </a:endParaRPr>
          </a:p>
          <a:p>
            <a:pPr marL="285750" indent="-285750">
              <a:buFontTx/>
              <a:buChar char="-"/>
            </a:pPr>
            <a:r>
              <a:rPr lang="de-CH" sz="3200" dirty="0" smtClean="0">
                <a:latin typeface="Arial" panose="020B0604020202020204" pitchFamily="34" charset="0"/>
                <a:cs typeface="Arial" panose="020B0604020202020204" pitchFamily="34" charset="0"/>
              </a:rPr>
              <a:t>Arbeitsbelastung nimmt zu</a:t>
            </a:r>
          </a:p>
          <a:p>
            <a:pPr marL="285750" indent="-285750">
              <a:buFontTx/>
              <a:buChar char="-"/>
            </a:pPr>
            <a:r>
              <a:rPr lang="de-CH" sz="3200" dirty="0" smtClean="0">
                <a:latin typeface="Arial" panose="020B0604020202020204" pitchFamily="34" charset="0"/>
                <a:cs typeface="Arial" panose="020B0604020202020204" pitchFamily="34" charset="0"/>
              </a:rPr>
              <a:t>Hoher Organisationsbedarf</a:t>
            </a:r>
          </a:p>
          <a:p>
            <a:pPr marL="285750" indent="-285750">
              <a:buFontTx/>
              <a:buChar char="-"/>
            </a:pPr>
            <a:r>
              <a:rPr lang="de-CH" sz="3200" dirty="0" smtClean="0">
                <a:latin typeface="Arial" panose="020B0604020202020204" pitchFamily="34" charset="0"/>
                <a:cs typeface="Arial" panose="020B0604020202020204" pitchFamily="34" charset="0"/>
              </a:rPr>
              <a:t>Perfektionismus</a:t>
            </a:r>
          </a:p>
          <a:p>
            <a:pPr marL="285750" indent="-285750">
              <a:buFontTx/>
              <a:buChar char="-"/>
            </a:pPr>
            <a:r>
              <a:rPr lang="de-CH" sz="3200" dirty="0" smtClean="0">
                <a:latin typeface="Arial" panose="020B0604020202020204" pitchFamily="34" charset="0"/>
                <a:cs typeface="Arial" panose="020B0604020202020204" pitchFamily="34" charset="0"/>
              </a:rPr>
              <a:t>Fehlende soziale Netze </a:t>
            </a:r>
          </a:p>
          <a:p>
            <a:pPr marL="285750" indent="-285750">
              <a:buFontTx/>
              <a:buChar char="-"/>
            </a:pPr>
            <a:r>
              <a:rPr lang="de-CH" sz="3200" dirty="0" smtClean="0">
                <a:latin typeface="Arial" panose="020B0604020202020204" pitchFamily="34" charset="0"/>
                <a:cs typeface="Arial" panose="020B0604020202020204" pitchFamily="34" charset="0"/>
              </a:rPr>
              <a:t>Fehlende klare Grenzen</a:t>
            </a:r>
            <a:endParaRPr lang="de-CH"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727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304603" y="2370316"/>
            <a:ext cx="8414327" cy="3354765"/>
          </a:xfrm>
          <a:prstGeom prst="rect">
            <a:avLst/>
          </a:prstGeom>
        </p:spPr>
        <p:txBody>
          <a:bodyPr wrap="square">
            <a:spAutoFit/>
          </a:bodyPr>
          <a:lstStyle/>
          <a:p>
            <a:r>
              <a:rPr lang="de-CH" sz="4000" b="1" dirty="0" smtClean="0">
                <a:solidFill>
                  <a:srgbClr val="2F2E2E"/>
                </a:solidFill>
                <a:latin typeface="Arial" panose="020B0604020202020204" pitchFamily="34" charset="0"/>
                <a:cs typeface="Arial" panose="020B0604020202020204" pitchFamily="34" charset="0"/>
              </a:rPr>
              <a:t>Elternsein ist eine extrem wichtige Aufgabe – wenn nicht gar die Wichtigste überhaupt! </a:t>
            </a:r>
          </a:p>
          <a:p>
            <a:endParaRPr lang="de-CH" sz="4000" b="1" dirty="0">
              <a:solidFill>
                <a:srgbClr val="2F2E2E"/>
              </a:solidFill>
              <a:latin typeface="Arial" panose="020B0604020202020204" pitchFamily="34" charset="0"/>
              <a:cs typeface="Arial" panose="020B0604020202020204" pitchFamily="34" charset="0"/>
            </a:endParaRPr>
          </a:p>
          <a:p>
            <a:r>
              <a:rPr lang="de-CH" sz="1200" b="1" dirty="0" smtClean="0">
                <a:solidFill>
                  <a:srgbClr val="2F2E2E"/>
                </a:solidFill>
                <a:latin typeface="Arial" panose="020B0604020202020204" pitchFamily="34" charset="0"/>
                <a:cs typeface="Arial" panose="020B0604020202020204" pitchFamily="34" charset="0"/>
              </a:rPr>
              <a:t>(aus PULS vom 14.11.2022)</a:t>
            </a:r>
            <a:endParaRPr lang="de-CH" sz="1200" dirty="0">
              <a:latin typeface="Arial" panose="020B0604020202020204" pitchFamily="34" charset="0"/>
              <a:cs typeface="Arial" panose="020B0604020202020204" pitchFamily="34" charset="0"/>
            </a:endParaRPr>
          </a:p>
          <a:p>
            <a:endParaRPr lang="de-CH"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128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902</Words>
  <Application>Microsoft Office PowerPoint</Application>
  <PresentationFormat>Breitbild</PresentationFormat>
  <Paragraphs>112</Paragraphs>
  <Slides>22</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Calibri Light</vt:lpstr>
      <vt:lpstr>Times New Roman</vt:lpstr>
      <vt:lpstr>Wingdings</vt:lpstr>
      <vt:lpstr>Office</vt:lpstr>
      <vt:lpstr>Mein Leben mit Kindern - das habe ich mir anders vorgestellt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 Leben mit Kindern-das habe ich mir anders vorgestellt</dc:title>
  <dc:creator>Liem Erika</dc:creator>
  <cp:lastModifiedBy>Liem Erika</cp:lastModifiedBy>
  <cp:revision>25</cp:revision>
  <dcterms:created xsi:type="dcterms:W3CDTF">2022-11-17T07:35:04Z</dcterms:created>
  <dcterms:modified xsi:type="dcterms:W3CDTF">2022-11-25T15:49:10Z</dcterms:modified>
</cp:coreProperties>
</file>